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sldIdLst>
    <p:sldId id="257" r:id="rId3"/>
    <p:sldId id="258" r:id="rId4"/>
    <p:sldId id="266" r:id="rId5"/>
    <p:sldId id="259" r:id="rId6"/>
    <p:sldId id="267" r:id="rId7"/>
    <p:sldId id="260" r:id="rId8"/>
    <p:sldId id="261"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6" autoAdjust="0"/>
  </p:normalViewPr>
  <p:slideViewPr>
    <p:cSldViewPr>
      <p:cViewPr varScale="1">
        <p:scale>
          <a:sx n="105" d="100"/>
          <a:sy n="105" d="100"/>
        </p:scale>
        <p:origin x="-17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5B9F8-1C7F-4BFC-A351-490C50830F3A}" type="datetimeFigureOut">
              <a:rPr lang="en-US" smtClean="0"/>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378BD-9C49-4C65-BBBF-1C9B10385717}" type="slidenum">
              <a:rPr lang="en-US" smtClean="0"/>
              <a:t>‹#›</a:t>
            </a:fld>
            <a:endParaRPr lang="en-US"/>
          </a:p>
        </p:txBody>
      </p:sp>
    </p:spTree>
    <p:extLst>
      <p:ext uri="{BB962C8B-B14F-4D97-AF65-F5344CB8AC3E}">
        <p14:creationId xmlns:p14="http://schemas.microsoft.com/office/powerpoint/2010/main" val="34174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B139AB8-D416-43A7-98DF-8A53B563B52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7481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08DD38-7157-462A-857B-60745D0E1C3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46258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Cover">
    <p:spTree>
      <p:nvGrpSpPr>
        <p:cNvPr id="1" name=""/>
        <p:cNvGrpSpPr/>
        <p:nvPr/>
      </p:nvGrpSpPr>
      <p:grpSpPr>
        <a:xfrm>
          <a:off x="0" y="0"/>
          <a:ext cx="0" cy="0"/>
          <a:chOff x="0" y="0"/>
          <a:chExt cx="0" cy="0"/>
        </a:xfrm>
      </p:grpSpPr>
      <p:pic>
        <p:nvPicPr>
          <p:cNvPr id="6" name="Picture 5" descr="Janssen_PharmHCC_PPT-steth.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964275" y="3759192"/>
            <a:ext cx="6644744" cy="1470025"/>
          </a:xfrm>
        </p:spPr>
        <p:txBody>
          <a:bodyPr>
            <a:normAutofit/>
          </a:bodyPr>
          <a:lstStyle>
            <a:lvl1pPr algn="r">
              <a:defRPr sz="3600">
                <a:solidFill>
                  <a:schemeClr val="bg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5806" y="5315564"/>
            <a:ext cx="6652388" cy="514517"/>
          </a:xfrm>
        </p:spPr>
        <p:txBody>
          <a:bodyPr>
            <a:normAutofit/>
          </a:bodyPr>
          <a:lstStyle>
            <a:lvl1pPr marL="0" indent="0" algn="r">
              <a:buNone/>
              <a:defRPr sz="22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6" descr="horizontal lockup 5_5.jpg                                      0052ACBCnewmie                         BCDA99F4:"/>
          <p:cNvPicPr>
            <a:picLocks noChangeAspect="1" noChangeArrowheads="1"/>
          </p:cNvPicPr>
          <p:nvPr userDrawn="1"/>
        </p:nvPicPr>
        <p:blipFill>
          <a:blip r:embed="rId3" cstate="print"/>
          <a:srcRect t="18878"/>
          <a:stretch>
            <a:fillRect/>
          </a:stretch>
        </p:blipFill>
        <p:spPr bwMode="auto">
          <a:xfrm>
            <a:off x="298450" y="6062134"/>
            <a:ext cx="3105150" cy="795866"/>
          </a:xfrm>
          <a:prstGeom prst="rect">
            <a:avLst/>
          </a:prstGeom>
          <a:noFill/>
        </p:spPr>
      </p:pic>
    </p:spTree>
    <p:extLst>
      <p:ext uri="{BB962C8B-B14F-4D97-AF65-F5344CB8AC3E}">
        <p14:creationId xmlns:p14="http://schemas.microsoft.com/office/powerpoint/2010/main" val="2550567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414083" cy="846138"/>
          </a:xfrm>
        </p:spPr>
        <p:txBody>
          <a:bodyPr/>
          <a:lstStyle>
            <a:lvl1pPr>
              <a:defRPr>
                <a:solidFill>
                  <a:schemeClr val="bg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32345"/>
            <a:ext cx="8414083" cy="512620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43650"/>
            <a:ext cx="5791200" cy="196850"/>
          </a:xfrm>
          <a:prstGeom prst="rect">
            <a:avLst/>
          </a:prstGeom>
        </p:spPr>
        <p:txBody>
          <a:bodyPr/>
          <a:lstStyle>
            <a:lvl1pPr>
              <a:defRPr sz="1200" smtClean="0">
                <a:solidFill>
                  <a:srgbClr val="878787"/>
                </a:solidFill>
                <a:latin typeface="Verdana"/>
                <a:cs typeface="Verdana"/>
              </a:defRPr>
            </a:lvl1pPr>
          </a:lstStyle>
          <a:p>
            <a:pPr defTabSz="457200" fontAlgn="base">
              <a:spcBef>
                <a:spcPct val="0"/>
              </a:spcBef>
              <a:spcAft>
                <a:spcPct val="0"/>
              </a:spcAft>
              <a:defRPr/>
            </a:pPr>
            <a:r>
              <a:rPr lang="en-US"/>
              <a:t>12/10/2012                                  Confidential</a:t>
            </a:r>
            <a:endParaRPr lang="en-US" dirty="0"/>
          </a:p>
        </p:txBody>
      </p:sp>
    </p:spTree>
    <p:extLst>
      <p:ext uri="{BB962C8B-B14F-4D97-AF65-F5344CB8AC3E}">
        <p14:creationId xmlns:p14="http://schemas.microsoft.com/office/powerpoint/2010/main" val="11087125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pic>
        <p:nvPicPr>
          <p:cNvPr id="11" name="Picture 10" descr="Janssen_PharmHCC_PPT-steth.jpg"/>
          <p:cNvPicPr>
            <a:picLocks noChangeAspect="1"/>
          </p:cNvPicPr>
          <p:nvPr userDrawn="1"/>
        </p:nvPicPr>
        <p:blipFill>
          <a:blip r:embed="rId2" cstate="print"/>
          <a:srcRect t="83333"/>
          <a:stretch>
            <a:fillRect/>
          </a:stretch>
        </p:blipFill>
        <p:spPr>
          <a:xfrm>
            <a:off x="0" y="5715000"/>
            <a:ext cx="9144000" cy="1143000"/>
          </a:xfrm>
          <a:prstGeom prst="rect">
            <a:avLst/>
          </a:prstGeom>
        </p:spPr>
      </p:pic>
      <p:sp>
        <p:nvSpPr>
          <p:cNvPr id="6" name="Rectangle 5"/>
          <p:cNvSpPr/>
          <p:nvPr userDrawn="1"/>
        </p:nvSpPr>
        <p:spPr>
          <a:xfrm>
            <a:off x="0" y="1"/>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FFFF"/>
              </a:solidFill>
            </a:endParaRPr>
          </a:p>
        </p:txBody>
      </p:sp>
      <p:pic>
        <p:nvPicPr>
          <p:cNvPr id="9" name="Imag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81521"/>
          <a:stretch/>
        </p:blipFill>
        <p:spPr>
          <a:xfrm>
            <a:off x="-1" y="0"/>
            <a:ext cx="9141849" cy="1267326"/>
          </a:xfrm>
          <a:prstGeom prst="rect">
            <a:avLst/>
          </a:prstGeom>
        </p:spPr>
      </p:pic>
      <p:sp>
        <p:nvSpPr>
          <p:cNvPr id="2" name="Title 1"/>
          <p:cNvSpPr>
            <a:spLocks noGrp="1"/>
          </p:cNvSpPr>
          <p:nvPr>
            <p:ph type="title"/>
          </p:nvPr>
        </p:nvSpPr>
        <p:spPr>
          <a:xfrm>
            <a:off x="457199" y="192504"/>
            <a:ext cx="8414083" cy="846138"/>
          </a:xfr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1705"/>
            <a:ext cx="8414083" cy="4303295"/>
          </a:xfrm>
        </p:spPr>
        <p:txBody>
          <a:bodyPr/>
          <a:lstStyle>
            <a:lvl1pPr>
              <a:defRPr>
                <a:solidFill>
                  <a:schemeClr val="tx1">
                    <a:lumMod val="50000"/>
                  </a:schemeClr>
                </a:solidFill>
                <a:latin typeface="Arial" pitchFamily="34" charset="0"/>
                <a:cs typeface="Arial" pitchFamily="34" charset="0"/>
              </a:defRPr>
            </a:lvl1pPr>
            <a:lvl2pPr>
              <a:defRPr>
                <a:solidFill>
                  <a:schemeClr val="tx1">
                    <a:lumMod val="50000"/>
                  </a:schemeClr>
                </a:solidFill>
                <a:latin typeface="Arial" pitchFamily="34" charset="0"/>
                <a:cs typeface="Arial" pitchFamily="34" charset="0"/>
              </a:defRPr>
            </a:lvl2pPr>
            <a:lvl3pPr>
              <a:defRPr>
                <a:solidFill>
                  <a:schemeClr val="tx1">
                    <a:lumMod val="50000"/>
                  </a:schemeClr>
                </a:solidFill>
                <a:latin typeface="Arial" pitchFamily="34" charset="0"/>
                <a:cs typeface="Arial" pitchFamily="34" charset="0"/>
              </a:defRPr>
            </a:lvl3pPr>
            <a:lvl4pPr>
              <a:defRPr>
                <a:solidFill>
                  <a:schemeClr val="tx1">
                    <a:lumMod val="50000"/>
                  </a:schemeClr>
                </a:solidFill>
                <a:latin typeface="Arial" pitchFamily="34" charset="0"/>
                <a:cs typeface="Arial" pitchFamily="34" charset="0"/>
              </a:defRPr>
            </a:lvl4pPr>
            <a:lvl5pPr>
              <a:defRPr>
                <a:solidFill>
                  <a:schemeClr val="tx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080933" y="6343650"/>
            <a:ext cx="4790350" cy="196850"/>
          </a:xfrm>
          <a:prstGeom prst="rect">
            <a:avLst/>
          </a:prstGeom>
        </p:spPr>
        <p:txBody>
          <a:bodyPr/>
          <a:lstStyle>
            <a:lvl1pPr>
              <a:defRPr sz="1200" smtClean="0">
                <a:solidFill>
                  <a:srgbClr val="878787"/>
                </a:solidFill>
                <a:latin typeface="Verdana"/>
                <a:cs typeface="Verdana"/>
              </a:defRPr>
            </a:lvl1pPr>
          </a:lstStyle>
          <a:p>
            <a:pPr defTabSz="457200" fontAlgn="base">
              <a:spcBef>
                <a:spcPct val="0"/>
              </a:spcBef>
              <a:spcAft>
                <a:spcPct val="0"/>
              </a:spcAft>
              <a:defRPr/>
            </a:pPr>
            <a:r>
              <a:rPr lang="en-US"/>
              <a:t>12/10/2012                                  Confidential</a:t>
            </a:r>
            <a:endParaRPr lang="en-US" dirty="0"/>
          </a:p>
        </p:txBody>
      </p:sp>
      <p:pic>
        <p:nvPicPr>
          <p:cNvPr id="7" name="Picture 6" descr="horizontal lockup 5_5.jpg                                      0052ACBCnewmie                         BCDA99F4:"/>
          <p:cNvPicPr>
            <a:picLocks noChangeAspect="1" noChangeArrowheads="1"/>
          </p:cNvPicPr>
          <p:nvPr userDrawn="1"/>
        </p:nvPicPr>
        <p:blipFill>
          <a:blip r:embed="rId4" cstate="print"/>
          <a:srcRect t="18878"/>
          <a:stretch>
            <a:fillRect/>
          </a:stretch>
        </p:blipFill>
        <p:spPr bwMode="auto">
          <a:xfrm>
            <a:off x="298450" y="6062134"/>
            <a:ext cx="3105150" cy="795866"/>
          </a:xfrm>
          <a:prstGeom prst="rect">
            <a:avLst/>
          </a:prstGeom>
          <a:noFill/>
        </p:spPr>
      </p:pic>
    </p:spTree>
    <p:extLst>
      <p:ext uri="{BB962C8B-B14F-4D97-AF65-F5344CB8AC3E}">
        <p14:creationId xmlns:p14="http://schemas.microsoft.com/office/powerpoint/2010/main" val="8336451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Cover">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Title 1"/>
          <p:cNvSpPr>
            <a:spLocks noGrp="1"/>
          </p:cNvSpPr>
          <p:nvPr>
            <p:ph type="ctrTitle"/>
          </p:nvPr>
        </p:nvSpPr>
        <p:spPr>
          <a:xfrm>
            <a:off x="897469" y="3242998"/>
            <a:ext cx="6644744" cy="1470025"/>
          </a:xfrm>
        </p:spPr>
        <p:txBody>
          <a:bodyPr>
            <a:normAutofit/>
          </a:bodyPr>
          <a:lstStyle>
            <a:lvl1pPr>
              <a:defRPr sz="4000">
                <a:solidFill>
                  <a:schemeClr val="tx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9000" y="4799370"/>
            <a:ext cx="6652388" cy="514517"/>
          </a:xfrm>
        </p:spPr>
        <p:txBody>
          <a:bodyPr>
            <a:normAutofit/>
          </a:bodyPr>
          <a:lstStyle>
            <a:lvl1pPr marL="0" indent="0" algn="l">
              <a:buNone/>
              <a:defRPr sz="20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95002" y="3480498"/>
            <a:ext cx="69172" cy="18333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5845295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414083" cy="846138"/>
          </a:xfrm>
        </p:spPr>
        <p:txBody>
          <a:bodyPr/>
          <a:lstStyle>
            <a:lvl1pPr>
              <a:defRPr>
                <a:solidFill>
                  <a:schemeClr val="bg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48577"/>
            <a:ext cx="8414083" cy="512620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43650"/>
            <a:ext cx="5791200" cy="196850"/>
          </a:xfrm>
          <a:prstGeom prst="rect">
            <a:avLst/>
          </a:prstGeom>
        </p:spPr>
        <p:txBody>
          <a:bodyPr/>
          <a:lstStyle>
            <a:lvl1pPr>
              <a:defRPr sz="1200" smtClean="0">
                <a:solidFill>
                  <a:srgbClr val="878787"/>
                </a:solidFill>
                <a:latin typeface="Verdana"/>
                <a:cs typeface="Verdana"/>
              </a:defRPr>
            </a:lvl1pPr>
          </a:lstStyle>
          <a:p>
            <a:pPr defTabSz="457200" fontAlgn="base">
              <a:spcBef>
                <a:spcPct val="0"/>
              </a:spcBef>
              <a:spcAft>
                <a:spcPct val="0"/>
              </a:spcAft>
              <a:defRPr/>
            </a:pPr>
            <a:r>
              <a:rPr lang="en-US"/>
              <a:t>12/10/2012                                  Confidential</a:t>
            </a:r>
            <a:endParaRPr lang="en-US" dirty="0"/>
          </a:p>
        </p:txBody>
      </p:sp>
    </p:spTree>
    <p:extLst>
      <p:ext uri="{BB962C8B-B14F-4D97-AF65-F5344CB8AC3E}">
        <p14:creationId xmlns:p14="http://schemas.microsoft.com/office/powerpoint/2010/main" val="25522404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81521"/>
          <a:stretch/>
        </p:blipFill>
        <p:spPr>
          <a:xfrm>
            <a:off x="-1" y="0"/>
            <a:ext cx="9141849" cy="1267326"/>
          </a:xfrm>
          <a:prstGeom prst="rect">
            <a:avLst/>
          </a:prstGeom>
        </p:spPr>
      </p:pic>
      <p:sp>
        <p:nvSpPr>
          <p:cNvPr id="2" name="Title 1"/>
          <p:cNvSpPr>
            <a:spLocks noGrp="1"/>
          </p:cNvSpPr>
          <p:nvPr>
            <p:ph type="title"/>
          </p:nvPr>
        </p:nvSpPr>
        <p:spPr>
          <a:xfrm>
            <a:off x="457199" y="192504"/>
            <a:ext cx="8414083" cy="846138"/>
          </a:xfr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1705"/>
            <a:ext cx="8414083" cy="4709285"/>
          </a:xfrm>
        </p:spPr>
        <p:txBody>
          <a:bodyPr/>
          <a:lstStyle>
            <a:lvl1pPr>
              <a:defRPr>
                <a:solidFill>
                  <a:schemeClr val="tx1">
                    <a:lumMod val="50000"/>
                  </a:schemeClr>
                </a:solidFill>
                <a:latin typeface="Arial" pitchFamily="34" charset="0"/>
                <a:cs typeface="Arial" pitchFamily="34" charset="0"/>
              </a:defRPr>
            </a:lvl1pPr>
            <a:lvl2pPr>
              <a:defRPr>
                <a:solidFill>
                  <a:schemeClr val="tx1">
                    <a:lumMod val="50000"/>
                  </a:schemeClr>
                </a:solidFill>
                <a:latin typeface="Arial" pitchFamily="34" charset="0"/>
                <a:cs typeface="Arial" pitchFamily="34" charset="0"/>
              </a:defRPr>
            </a:lvl2pPr>
            <a:lvl3pPr>
              <a:defRPr>
                <a:solidFill>
                  <a:schemeClr val="tx1">
                    <a:lumMod val="50000"/>
                  </a:schemeClr>
                </a:solidFill>
                <a:latin typeface="Arial" pitchFamily="34" charset="0"/>
                <a:cs typeface="Arial" pitchFamily="34" charset="0"/>
              </a:defRPr>
            </a:lvl3pPr>
            <a:lvl4pPr>
              <a:defRPr>
                <a:solidFill>
                  <a:schemeClr val="tx1">
                    <a:lumMod val="50000"/>
                  </a:schemeClr>
                </a:solidFill>
                <a:latin typeface="Arial" pitchFamily="34" charset="0"/>
                <a:cs typeface="Arial" pitchFamily="34" charset="0"/>
              </a:defRPr>
            </a:lvl4pPr>
            <a:lvl5pPr>
              <a:defRPr>
                <a:solidFill>
                  <a:schemeClr val="tx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43650"/>
            <a:ext cx="5791200" cy="196850"/>
          </a:xfrm>
          <a:prstGeom prst="rect">
            <a:avLst/>
          </a:prstGeom>
        </p:spPr>
        <p:txBody>
          <a:bodyPr/>
          <a:lstStyle>
            <a:lvl1pPr>
              <a:defRPr sz="1200" smtClean="0">
                <a:solidFill>
                  <a:srgbClr val="878787"/>
                </a:solidFill>
                <a:latin typeface="Verdana"/>
                <a:cs typeface="Verdana"/>
              </a:defRPr>
            </a:lvl1pPr>
          </a:lstStyle>
          <a:p>
            <a:pPr defTabSz="457200" fontAlgn="base">
              <a:spcBef>
                <a:spcPct val="0"/>
              </a:spcBef>
              <a:spcAft>
                <a:spcPct val="0"/>
              </a:spcAft>
              <a:defRPr/>
            </a:pPr>
            <a:r>
              <a:rPr lang="en-US"/>
              <a:t>12/10/2012                                  Confidential</a:t>
            </a:r>
            <a:endParaRPr lang="en-US" dirty="0"/>
          </a:p>
        </p:txBody>
      </p:sp>
    </p:spTree>
    <p:extLst>
      <p:ext uri="{BB962C8B-B14F-4D97-AF65-F5344CB8AC3E}">
        <p14:creationId xmlns:p14="http://schemas.microsoft.com/office/powerpoint/2010/main" val="25431265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9144000" cy="6859613"/>
          </a:xfrm>
          <a:prstGeom prst="rect">
            <a:avLst/>
          </a:prstGeom>
        </p:spPr>
      </p:pic>
      <p:sp>
        <p:nvSpPr>
          <p:cNvPr id="1027" name="Title Placeholder 1"/>
          <p:cNvSpPr>
            <a:spLocks noGrp="1"/>
          </p:cNvSpPr>
          <p:nvPr>
            <p:ph type="title"/>
          </p:nvPr>
        </p:nvSpPr>
        <p:spPr bwMode="auto">
          <a:xfrm>
            <a:off x="457200" y="0"/>
            <a:ext cx="7086600" cy="846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028987"/>
            <a:ext cx="8229600" cy="50763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p:nvSpPr>
        <p:spPr>
          <a:xfrm>
            <a:off x="388028" y="1"/>
            <a:ext cx="69172" cy="9166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6285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p:transition>
  <p:timing>
    <p:tnLst>
      <p:par>
        <p:cTn id="1" dur="indefinite" restart="never" nodeType="tmRoot"/>
      </p:par>
    </p:tnLst>
  </p:timing>
  <p:hf hdr="0" dt="0"/>
  <p:txStyles>
    <p:titleStyle>
      <a:lvl1pPr algn="l" defTabSz="457200" rtl="0" fontAlgn="base">
        <a:spcBef>
          <a:spcPct val="0"/>
        </a:spcBef>
        <a:spcAft>
          <a:spcPct val="0"/>
        </a:spcAft>
        <a:defRPr sz="3000" kern="1200">
          <a:solidFill>
            <a:schemeClr val="bg1">
              <a:lumMod val="50000"/>
            </a:schemeClr>
          </a:solidFill>
          <a:latin typeface="Arial" pitchFamily="34" charset="0"/>
          <a:ea typeface="Verdana" pitchFamily="34" charset="0"/>
          <a:cs typeface="Arial" pitchFamily="34" charset="0"/>
        </a:defRPr>
      </a:lvl1pPr>
      <a:lvl2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2pPr>
      <a:lvl3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3pPr>
      <a:lvl4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4pPr>
      <a:lvl5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9pPr>
    </p:titleStyle>
    <p:bodyStyle>
      <a:lvl1pPr algn="l" defTabSz="457200" rtl="0" fontAlgn="base">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fontAlgn="base">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fontAlgn="base">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fontAlgn="base">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fontAlgn="base">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 y="5922"/>
            <a:ext cx="9143358" cy="6859132"/>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r="70526" b="87665"/>
          <a:stretch/>
        </p:blipFill>
        <p:spPr>
          <a:xfrm>
            <a:off x="6244389" y="192502"/>
            <a:ext cx="2695074" cy="846139"/>
          </a:xfrm>
          <a:prstGeom prst="rect">
            <a:avLst/>
          </a:prstGeom>
        </p:spPr>
      </p:pic>
      <p:sp>
        <p:nvSpPr>
          <p:cNvPr id="1027" name="Title Placeholder 1"/>
          <p:cNvSpPr>
            <a:spLocks noGrp="1"/>
          </p:cNvSpPr>
          <p:nvPr>
            <p:ph type="title"/>
          </p:nvPr>
        </p:nvSpPr>
        <p:spPr bwMode="auto">
          <a:xfrm>
            <a:off x="457200" y="0"/>
            <a:ext cx="7086600" cy="846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045029"/>
            <a:ext cx="8229600" cy="50763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p:nvSpPr>
        <p:spPr>
          <a:xfrm>
            <a:off x="388028" y="1"/>
            <a:ext cx="69172" cy="9166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288674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fade/>
  </p:transition>
  <p:timing>
    <p:tnLst>
      <p:par>
        <p:cTn id="1" dur="indefinite" restart="never" nodeType="tmRoot"/>
      </p:par>
    </p:tnLst>
  </p:timing>
  <p:hf hdr="0" dt="0"/>
  <p:txStyles>
    <p:titleStyle>
      <a:lvl1pPr algn="l" defTabSz="457200" rtl="0" fontAlgn="base">
        <a:spcBef>
          <a:spcPct val="0"/>
        </a:spcBef>
        <a:spcAft>
          <a:spcPct val="0"/>
        </a:spcAft>
        <a:defRPr sz="3000" kern="1200">
          <a:solidFill>
            <a:schemeClr val="bg1">
              <a:lumMod val="50000"/>
            </a:schemeClr>
          </a:solidFill>
          <a:latin typeface="Arial" pitchFamily="34" charset="0"/>
          <a:ea typeface="Verdana" pitchFamily="34" charset="0"/>
          <a:cs typeface="Arial" pitchFamily="34" charset="0"/>
        </a:defRPr>
      </a:lvl1pPr>
      <a:lvl2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2pPr>
      <a:lvl3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3pPr>
      <a:lvl4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4pPr>
      <a:lvl5pPr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3000">
          <a:solidFill>
            <a:schemeClr val="accent2"/>
          </a:solidFill>
          <a:latin typeface="Verdana" pitchFamily="34" charset="0"/>
          <a:ea typeface="Verdana" pitchFamily="34" charset="0"/>
          <a:cs typeface="Verdana" pitchFamily="34" charset="0"/>
        </a:defRPr>
      </a:lvl9pPr>
    </p:titleStyle>
    <p:bodyStyle>
      <a:lvl1pPr algn="l" defTabSz="457200" rtl="0" fontAlgn="base">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fontAlgn="base">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fontAlgn="base">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fontAlgn="base">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fontAlgn="base">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A-PRDUS-PGHCC_Suppo@ITS.JNJ.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SCavana1@ITS.JNJ.com" TargetMode="External"/><Relationship Id="rId5" Type="http://schemas.openxmlformats.org/officeDocument/2006/relationships/hyperlink" Target="mailto:GASD@conbj.jnj.com" TargetMode="External"/><Relationship Id="rId4" Type="http://schemas.openxmlformats.org/officeDocument/2006/relationships/hyperlink" Target="mailto:Asufi@its.jnj.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lsuhsc.edu/director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totalitygatewayresources.com/sites/default/files/LA%20Compliance%20Audit%20Excel%20Search%20Tool_1.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lsuhsc.edu/directo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totalityportal.jnj.com/Pages/Training%20Guidance%20and%20Resources.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 y="4016375"/>
            <a:ext cx="8915400" cy="1470025"/>
          </a:xfrm>
        </p:spPr>
        <p:txBody>
          <a:bodyPr>
            <a:normAutofit/>
          </a:bodyPr>
          <a:lstStyle/>
          <a:p>
            <a:r>
              <a:rPr lang="en-US" sz="2600" b="1" dirty="0" smtClean="0"/>
              <a:t/>
            </a:r>
            <a:br>
              <a:rPr lang="en-US" sz="2600" b="1" dirty="0" smtClean="0"/>
            </a:br>
            <a:r>
              <a:rPr lang="en-US" sz="2600" b="1" dirty="0" smtClean="0"/>
              <a:t>State Reporting Supplier Validation Guide—</a:t>
            </a:r>
            <a:br>
              <a:rPr lang="en-US" sz="2600" b="1" dirty="0" smtClean="0"/>
            </a:br>
            <a:r>
              <a:rPr lang="en-US" sz="2600" b="1" dirty="0" smtClean="0"/>
              <a:t>Contracting with Louisiana HCP-Public Servants  </a:t>
            </a:r>
            <a:endParaRPr lang="en-US" sz="2600" b="1" dirty="0"/>
          </a:p>
        </p:txBody>
      </p:sp>
      <p:sp>
        <p:nvSpPr>
          <p:cNvPr id="5" name="TextBox 4"/>
          <p:cNvSpPr txBox="1"/>
          <p:nvPr/>
        </p:nvSpPr>
        <p:spPr>
          <a:xfrm>
            <a:off x="-6442677" y="1343533"/>
            <a:ext cx="0" cy="215444"/>
          </a:xfrm>
          <a:prstGeom prst="rect">
            <a:avLst/>
          </a:prstGeom>
          <a:noFill/>
        </p:spPr>
        <p:txBody>
          <a:bodyPr wrap="none" lIns="0" tIns="0" rIns="0" bIns="0" rtlCol="0">
            <a:spAutoFit/>
          </a:bodyPr>
          <a:lstStyle/>
          <a:p>
            <a:pPr defTabSz="457200" fontAlgn="base">
              <a:spcBef>
                <a:spcPct val="0"/>
              </a:spcBef>
              <a:spcAft>
                <a:spcPct val="0"/>
              </a:spcAft>
            </a:pPr>
            <a:endParaRPr lang="en-US" sz="1400" dirty="0">
              <a:solidFill>
                <a:srgbClr val="555555"/>
              </a:solidFill>
              <a:latin typeface="Verdana"/>
              <a:cs typeface="Verdana"/>
            </a:endParaRPr>
          </a:p>
        </p:txBody>
      </p:sp>
    </p:spTree>
    <p:extLst>
      <p:ext uri="{BB962C8B-B14F-4D97-AF65-F5344CB8AC3E}">
        <p14:creationId xmlns:p14="http://schemas.microsoft.com/office/powerpoint/2010/main" val="1067146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PGHCC Contact</a:t>
            </a:r>
            <a:br>
              <a:rPr lang="en-US" b="1" dirty="0" smtClean="0"/>
            </a:br>
            <a:r>
              <a:rPr lang="en-US" b="1" dirty="0" smtClean="0"/>
              <a:t>Information</a:t>
            </a:r>
            <a:endParaRPr lang="en-US" b="1" dirty="0"/>
          </a:p>
        </p:txBody>
      </p:sp>
      <p:sp>
        <p:nvSpPr>
          <p:cNvPr id="3" name="Content Placeholder 2"/>
          <p:cNvSpPr>
            <a:spLocks noGrp="1"/>
          </p:cNvSpPr>
          <p:nvPr>
            <p:ph idx="1"/>
          </p:nvPr>
        </p:nvSpPr>
        <p:spPr/>
        <p:txBody>
          <a:bodyPr/>
          <a:lstStyle/>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342900" marR="0" lvl="0" indent="-342900">
              <a:spcBef>
                <a:spcPts val="0"/>
              </a:spcBef>
              <a:spcAft>
                <a:spcPts val="0"/>
              </a:spcAft>
              <a:buFont typeface="Wingdings" panose="05000000000000000000" pitchFamily="2" charset="2"/>
              <a:buChar char="Ø"/>
            </a:pPr>
            <a:r>
              <a:rPr lang="en-US" dirty="0" smtClean="0">
                <a:latin typeface="Calibri"/>
              </a:rPr>
              <a:t>If you encounter any issues or problems, you can contact the list below, according to category, for resolution or troubleshooting—</a:t>
            </a:r>
          </a:p>
          <a:p>
            <a:pPr marR="0" lvl="0">
              <a:spcBef>
                <a:spcPts val="0"/>
              </a:spcBef>
              <a:spcAft>
                <a:spcPts val="0"/>
              </a:spcAft>
            </a:pPr>
            <a:endParaRPr lang="en-US" dirty="0" smtClean="0">
              <a:latin typeface="Calibri"/>
            </a:endParaRPr>
          </a:p>
          <a:p>
            <a:pPr marL="612775" lvl="1" indent="-342900">
              <a:spcBef>
                <a:spcPts val="0"/>
              </a:spcBef>
              <a:spcAft>
                <a:spcPts val="0"/>
              </a:spcAft>
              <a:buFont typeface="Courier New" panose="02070309020205020404" pitchFamily="49" charset="0"/>
              <a:buChar char="o"/>
            </a:pPr>
            <a:r>
              <a:rPr lang="en-US" sz="1600" u="sng" dirty="0" smtClean="0">
                <a:latin typeface="Calibri"/>
              </a:rPr>
              <a:t>General Support</a:t>
            </a:r>
            <a:r>
              <a:rPr lang="en-US" sz="1600" dirty="0" smtClean="0">
                <a:latin typeface="Calibri"/>
              </a:rPr>
              <a:t>: PGHCC </a:t>
            </a:r>
            <a:r>
              <a:rPr lang="en-US" sz="1600" dirty="0">
                <a:latin typeface="Calibri"/>
              </a:rPr>
              <a:t>Support Mailbox (</a:t>
            </a:r>
            <a:r>
              <a:rPr lang="en-US" sz="1600" dirty="0" smtClean="0">
                <a:latin typeface="Calibri"/>
                <a:hlinkClick r:id="rId3"/>
              </a:rPr>
              <a:t>RA-PRDUS-PGHCC_Suppo@ITS.JNJ.com</a:t>
            </a:r>
            <a:r>
              <a:rPr lang="en-US" sz="1600" dirty="0" smtClean="0">
                <a:latin typeface="Calibri"/>
              </a:rPr>
              <a:t>) </a:t>
            </a:r>
          </a:p>
          <a:p>
            <a:pPr lvl="1" indent="0">
              <a:spcBef>
                <a:spcPts val="0"/>
              </a:spcBef>
              <a:spcAft>
                <a:spcPts val="0"/>
              </a:spcAft>
              <a:buNone/>
            </a:pPr>
            <a:endParaRPr lang="en-US" sz="1600" dirty="0">
              <a:latin typeface="Calibri"/>
            </a:endParaRPr>
          </a:p>
          <a:p>
            <a:pPr marL="612775" lvl="1" indent="-342900">
              <a:spcBef>
                <a:spcPts val="0"/>
              </a:spcBef>
              <a:spcAft>
                <a:spcPts val="0"/>
              </a:spcAft>
              <a:buFont typeface="Courier New" panose="02070309020205020404" pitchFamily="49" charset="0"/>
              <a:buChar char="o"/>
            </a:pPr>
            <a:r>
              <a:rPr lang="en-US" sz="1600" u="sng" dirty="0" smtClean="0">
                <a:latin typeface="Calibri"/>
              </a:rPr>
              <a:t>Totality </a:t>
            </a:r>
            <a:r>
              <a:rPr lang="en-US" sz="1600" u="sng" dirty="0" smtClean="0">
                <a:latin typeface="Calibri"/>
              </a:rPr>
              <a:t>Process</a:t>
            </a:r>
            <a:r>
              <a:rPr lang="en-US" sz="1600" dirty="0" smtClean="0">
                <a:latin typeface="Calibri"/>
              </a:rPr>
              <a:t>: Amtul Sufi (</a:t>
            </a:r>
            <a:r>
              <a:rPr lang="en-US" sz="1600" dirty="0" smtClean="0">
                <a:latin typeface="Calibri"/>
                <a:hlinkClick r:id="rId4"/>
              </a:rPr>
              <a:t>Asufi@its.jnj.com</a:t>
            </a:r>
            <a:r>
              <a:rPr lang="en-US" sz="1600" dirty="0" smtClean="0">
                <a:latin typeface="Calibri"/>
              </a:rPr>
              <a:t>) </a:t>
            </a:r>
          </a:p>
          <a:p>
            <a:pPr marL="612775" lvl="1" indent="-342900">
              <a:spcBef>
                <a:spcPts val="0"/>
              </a:spcBef>
              <a:spcAft>
                <a:spcPts val="0"/>
              </a:spcAft>
              <a:buFont typeface="Courier New" panose="02070309020205020404" pitchFamily="49" charset="0"/>
              <a:buChar char="o"/>
            </a:pPr>
            <a:r>
              <a:rPr lang="en-US" sz="1600" u="sng" dirty="0" smtClean="0">
                <a:latin typeface="Calibri"/>
              </a:rPr>
              <a:t>Totality Technical Issues</a:t>
            </a:r>
            <a:r>
              <a:rPr lang="en-US" sz="1600" dirty="0" smtClean="0">
                <a:latin typeface="Calibri"/>
              </a:rPr>
              <a:t>: </a:t>
            </a:r>
            <a:r>
              <a:rPr lang="en-US" sz="1600" dirty="0" smtClean="0">
                <a:latin typeface="Calibri"/>
                <a:hlinkClick r:id="rId5"/>
              </a:rPr>
              <a:t>GASD@conbj.jnj.com</a:t>
            </a:r>
            <a:endParaRPr lang="en-US" sz="1600" dirty="0" smtClean="0">
              <a:latin typeface="Calibri"/>
            </a:endParaRPr>
          </a:p>
          <a:p>
            <a:pPr lvl="1" indent="0">
              <a:spcBef>
                <a:spcPts val="0"/>
              </a:spcBef>
              <a:spcAft>
                <a:spcPts val="0"/>
              </a:spcAft>
              <a:buNone/>
            </a:pPr>
            <a:endParaRPr lang="en-US" sz="1600" dirty="0" smtClean="0">
              <a:latin typeface="Calibri"/>
            </a:endParaRPr>
          </a:p>
          <a:p>
            <a:pPr marL="612775" lvl="1" indent="-342900">
              <a:spcBef>
                <a:spcPts val="0"/>
              </a:spcBef>
              <a:spcAft>
                <a:spcPts val="0"/>
              </a:spcAft>
              <a:buFont typeface="Courier New" panose="02070309020205020404" pitchFamily="49" charset="0"/>
              <a:buChar char="o"/>
            </a:pPr>
            <a:r>
              <a:rPr lang="en-US" sz="1600" u="sng" dirty="0" smtClean="0">
                <a:latin typeface="Calibri"/>
              </a:rPr>
              <a:t>LA Policy &amp; Validation Process</a:t>
            </a:r>
            <a:r>
              <a:rPr lang="en-US" sz="1600" dirty="0" smtClean="0">
                <a:latin typeface="Calibri"/>
              </a:rPr>
              <a:t>: </a:t>
            </a:r>
            <a:r>
              <a:rPr lang="en-US" sz="1600" dirty="0">
                <a:latin typeface="Calibri"/>
              </a:rPr>
              <a:t>Sean Cavanaugh (</a:t>
            </a:r>
            <a:r>
              <a:rPr lang="en-US" sz="1600" dirty="0" smtClean="0">
                <a:latin typeface="Calibri"/>
                <a:hlinkClick r:id="rId6"/>
              </a:rPr>
              <a:t>SCavana1@ITS.JNJ.com</a:t>
            </a:r>
            <a:r>
              <a:rPr lang="en-US" sz="1600" dirty="0" smtClean="0">
                <a:latin typeface="Calibri"/>
              </a:rPr>
              <a:t>)</a:t>
            </a:r>
          </a:p>
          <a:p>
            <a:pPr marL="612775" lvl="1" indent="-342900">
              <a:spcBef>
                <a:spcPts val="0"/>
              </a:spcBef>
              <a:spcAft>
                <a:spcPts val="0"/>
              </a:spcAft>
              <a:buFont typeface="Courier New" panose="02070309020205020404" pitchFamily="49" charset="0"/>
              <a:buChar char="o"/>
            </a:pPr>
            <a:endParaRPr lang="en-US" sz="1600" dirty="0" smtClean="0">
              <a:latin typeface="Calibri"/>
            </a:endParaRPr>
          </a:p>
          <a:p>
            <a:pPr marL="612775" lvl="1" indent="-342900">
              <a:spcBef>
                <a:spcPts val="0"/>
              </a:spcBef>
              <a:spcAft>
                <a:spcPts val="0"/>
              </a:spcAft>
              <a:buFont typeface="Courier New" panose="02070309020205020404" pitchFamily="49" charset="0"/>
              <a:buChar char="o"/>
            </a:pPr>
            <a:endParaRPr lang="en-US" sz="1600" dirty="0">
              <a:solidFill>
                <a:srgbClr val="555555">
                  <a:lumMod val="50000"/>
                </a:srgbClr>
              </a:solidFill>
            </a:endParaRPr>
          </a:p>
          <a:p>
            <a:pPr marL="53975" lvl="1" indent="0">
              <a:buClr>
                <a:srgbClr val="F30617"/>
              </a:buClr>
              <a:buNone/>
            </a:pPr>
            <a:endParaRPr lang="en-US" sz="16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lvl="1">
              <a:buClr>
                <a:srgbClr val="F30617"/>
              </a:buClr>
              <a:buFont typeface="Wingdings" panose="05000000000000000000" pitchFamily="2" charset="2"/>
              <a:buChar char="Ø"/>
            </a:pPr>
            <a:endParaRPr lang="en-US" sz="1400" b="1" u="sng" dirty="0" smtClean="0">
              <a:solidFill>
                <a:srgbClr val="555555">
                  <a:lumMod val="50000"/>
                </a:srgbClr>
              </a:solidFill>
            </a:endParaRPr>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spTree>
    <p:extLst>
      <p:ext uri="{BB962C8B-B14F-4D97-AF65-F5344CB8AC3E}">
        <p14:creationId xmlns:p14="http://schemas.microsoft.com/office/powerpoint/2010/main" val="28679902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p:txBody>
          <a:bodyPr/>
          <a:lstStyle/>
          <a:p>
            <a:r>
              <a:rPr lang="en-US" dirty="0" smtClean="0"/>
              <a:t> </a:t>
            </a:r>
          </a:p>
          <a:p>
            <a:pPr marL="285750" indent="-285750">
              <a:buFont typeface="Wingdings" panose="05000000000000000000" pitchFamily="2" charset="2"/>
              <a:buChar char="Ø"/>
            </a:pPr>
            <a:r>
              <a:rPr lang="en-US" dirty="0"/>
              <a:t>3rd Party value </a:t>
            </a:r>
            <a:r>
              <a:rPr lang="en-US" dirty="0" smtClean="0"/>
              <a:t>transfers—</a:t>
            </a:r>
          </a:p>
          <a:p>
            <a:pPr marL="1069975" lvl="3" indent="-285750">
              <a:buFont typeface="Courier New" panose="02070309020205020404" pitchFamily="49" charset="0"/>
              <a:buChar char="o"/>
            </a:pPr>
            <a:r>
              <a:rPr lang="en-US" sz="1800" dirty="0">
                <a:solidFill>
                  <a:srgbClr val="FF0000"/>
                </a:solidFill>
              </a:rPr>
              <a:t> </a:t>
            </a:r>
            <a:r>
              <a:rPr lang="en-US" sz="1800" dirty="0" smtClean="0">
                <a:solidFill>
                  <a:srgbClr val="000000"/>
                </a:solidFill>
              </a:rPr>
              <a:t>Textbooks</a:t>
            </a:r>
          </a:p>
          <a:p>
            <a:pPr marL="1069975" lvl="3" indent="-285750">
              <a:buFont typeface="Courier New" panose="02070309020205020404" pitchFamily="49" charset="0"/>
              <a:buChar char="o"/>
            </a:pPr>
            <a:r>
              <a:rPr lang="en-US" sz="1800" dirty="0" smtClean="0">
                <a:solidFill>
                  <a:srgbClr val="FF0000"/>
                </a:solidFill>
              </a:rPr>
              <a:t> </a:t>
            </a:r>
            <a:r>
              <a:rPr lang="en-US" sz="1800" dirty="0" smtClean="0">
                <a:solidFill>
                  <a:srgbClr val="000000"/>
                </a:solidFill>
              </a:rPr>
              <a:t>Program/Event Attendees</a:t>
            </a:r>
          </a:p>
          <a:p>
            <a:pPr marL="1069975" lvl="3" indent="-285750">
              <a:buFont typeface="Courier New" panose="02070309020205020404" pitchFamily="49" charset="0"/>
              <a:buChar char="o"/>
            </a:pPr>
            <a:r>
              <a:rPr lang="en-US" sz="1800" dirty="0" smtClean="0">
                <a:solidFill>
                  <a:srgbClr val="FF0000"/>
                </a:solidFill>
              </a:rPr>
              <a:t> </a:t>
            </a:r>
            <a:r>
              <a:rPr lang="en-US" sz="1800" dirty="0" smtClean="0"/>
              <a:t>Contracted Consultants/Speakers </a:t>
            </a:r>
          </a:p>
          <a:p>
            <a:pPr lvl="1" indent="0">
              <a:buNone/>
            </a:pPr>
            <a:r>
              <a:rPr lang="en-US" dirty="0" smtClean="0"/>
              <a:t>—represent </a:t>
            </a:r>
            <a:r>
              <a:rPr lang="en-US" dirty="0"/>
              <a:t>the greatest area of compliance risk in our business relationships with LA </a:t>
            </a:r>
            <a:r>
              <a:rPr lang="en-US" dirty="0" smtClean="0"/>
              <a:t>HCP-Public Servants. </a:t>
            </a:r>
          </a:p>
          <a:p>
            <a:pPr lvl="1" indent="0">
              <a:buNone/>
            </a:pPr>
            <a:endParaRPr lang="en-US" dirty="0" smtClean="0"/>
          </a:p>
          <a:p>
            <a:pPr marL="285750" indent="-285750">
              <a:buFont typeface="Wingdings" panose="05000000000000000000" pitchFamily="2" charset="2"/>
              <a:buChar char="Ø"/>
            </a:pPr>
            <a:r>
              <a:rPr lang="en-US" dirty="0" smtClean="0"/>
              <a:t>This validation guide </a:t>
            </a:r>
            <a:r>
              <a:rPr lang="en-US" dirty="0"/>
              <a:t>is intended to minimize that risk by instituting a step-by-step process </a:t>
            </a:r>
            <a:r>
              <a:rPr lang="en-US" dirty="0" smtClean="0"/>
              <a:t>for Suppliers to identify possible </a:t>
            </a:r>
            <a:r>
              <a:rPr lang="en-US" dirty="0"/>
              <a:t>LA Public Servants.</a:t>
            </a:r>
          </a:p>
        </p:txBody>
      </p:sp>
      <p:sp>
        <p:nvSpPr>
          <p:cNvPr id="4" name="Footer Placeholder 3"/>
          <p:cNvSpPr>
            <a:spLocks noGrp="1"/>
          </p:cNvSpPr>
          <p:nvPr>
            <p:ph type="ftr" sz="quarter" idx="10"/>
          </p:nvPr>
        </p:nvSpPr>
        <p:spPr/>
        <p:txBody>
          <a:bodyPr/>
          <a:lstStyle/>
          <a:p>
            <a:pPr defTabSz="457200" fontAlgn="base">
              <a:spcBef>
                <a:spcPct val="0"/>
              </a:spcBef>
              <a:spcAft>
                <a:spcPct val="0"/>
              </a:spcAft>
              <a:defRPr/>
            </a:pPr>
            <a:r>
              <a:rPr lang="en-US" dirty="0" smtClean="0"/>
              <a:t>					</a:t>
            </a:r>
            <a:r>
              <a:rPr lang="en-US" dirty="0"/>
              <a:t>			Confidential</a:t>
            </a:r>
          </a:p>
        </p:txBody>
      </p:sp>
    </p:spTree>
    <p:extLst>
      <p:ext uri="{BB962C8B-B14F-4D97-AF65-F5344CB8AC3E}">
        <p14:creationId xmlns:p14="http://schemas.microsoft.com/office/powerpoint/2010/main" val="41153134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92504"/>
            <a:ext cx="8410907" cy="846138"/>
          </a:xfrm>
        </p:spPr>
        <p:txBody>
          <a:bodyPr/>
          <a:lstStyle/>
          <a:p>
            <a:r>
              <a:rPr lang="en-US" b="1" dirty="0" smtClean="0"/>
              <a:t>Policy Reference </a:t>
            </a:r>
            <a:br>
              <a:rPr lang="en-US" b="1" dirty="0" smtClean="0"/>
            </a:br>
            <a:r>
              <a:rPr lang="en-US" b="1" dirty="0" smtClean="0"/>
              <a:t>Sources</a:t>
            </a:r>
            <a:endParaRPr lang="en-US" b="1" dirty="0"/>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sp>
        <p:nvSpPr>
          <p:cNvPr id="4" name="Content Placeholder 3"/>
          <p:cNvSpPr>
            <a:spLocks noGrp="1"/>
          </p:cNvSpPr>
          <p:nvPr>
            <p:ph idx="1"/>
          </p:nvPr>
        </p:nvSpPr>
        <p:spPr/>
        <p:txBody>
          <a:bodyPr/>
          <a:lstStyle/>
          <a:p>
            <a:pPr marL="285750" indent="-285750">
              <a:buFont typeface="Wingdings" panose="05000000000000000000" pitchFamily="2" charset="2"/>
              <a:buChar char="Ø"/>
            </a:pPr>
            <a:r>
              <a:rPr lang="en-US" dirty="0" smtClean="0"/>
              <a:t>Prior </a:t>
            </a:r>
            <a:r>
              <a:rPr lang="en-US" dirty="0"/>
              <a:t>to any contract with/payment to any HCP, e</a:t>
            </a:r>
            <a:r>
              <a:rPr lang="en-US" dirty="0" smtClean="0"/>
              <a:t>very Supplier is required to conduct  an EPLS &amp; FDA Debarment List check in accordance with their respective Master Services Agreement (MSA).</a:t>
            </a:r>
          </a:p>
          <a:p>
            <a:pPr marL="555625" lvl="1" indent="-285750">
              <a:buFont typeface="Courier New" panose="02070309020205020404" pitchFamily="49" charset="0"/>
              <a:buChar char="o"/>
            </a:pPr>
            <a:r>
              <a:rPr lang="en-US" dirty="0" smtClean="0"/>
              <a:t>Additionally, there exists contractual language within the MSA, as well as follow-on provisos in Work Orders (WOs) and Statements of Work (SOWs), that supports the inclusion of the LA Validation Guide as a required check—</a:t>
            </a:r>
          </a:p>
          <a:p>
            <a:pPr marL="790575" lvl="2" indent="-285750">
              <a:buFont typeface="Wingdings" panose="05000000000000000000" pitchFamily="2" charset="2"/>
              <a:buChar char="§"/>
            </a:pPr>
            <a:r>
              <a:rPr lang="en-US" sz="1400" dirty="0" smtClean="0"/>
              <a:t>Ex. “</a:t>
            </a:r>
            <a:r>
              <a:rPr lang="en-US" sz="1400" b="1" i="1" dirty="0" smtClean="0"/>
              <a:t>Written </a:t>
            </a:r>
            <a:r>
              <a:rPr lang="en-US" sz="1400" b="1" i="1" dirty="0"/>
              <a:t>evidence of any required ethics or other authorizations allowing HCPs employed by federal, state or local government agencies, including but not limited to pharmacy and therapeutics committees, to provide consulting services under this Agreement</a:t>
            </a:r>
            <a:r>
              <a:rPr lang="en-US" sz="1400" b="1" i="1" dirty="0" smtClean="0"/>
              <a:t>.</a:t>
            </a:r>
            <a:r>
              <a:rPr lang="en-US" sz="1400" dirty="0" smtClean="0"/>
              <a:t>”</a:t>
            </a:r>
          </a:p>
          <a:p>
            <a:pPr marL="790575" lvl="2" indent="-285750">
              <a:buFont typeface="Wingdings" panose="05000000000000000000" pitchFamily="2" charset="2"/>
              <a:buChar char="§"/>
            </a:pPr>
            <a:r>
              <a:rPr lang="en-US" sz="1400" dirty="0" smtClean="0"/>
              <a:t>Ex. “</a:t>
            </a:r>
            <a:r>
              <a:rPr lang="en-US" sz="1400" b="1" i="1" dirty="0" smtClean="0"/>
              <a:t>Understand and execute all J&amp;J Health Care Compliance (HCC) requirements…Ensure conclusive program data is collected to facilitate adherence to state laws and to provide accurate/conclusive state reporting documentation.”</a:t>
            </a:r>
            <a:endParaRPr lang="en-US" dirty="0" smtClean="0"/>
          </a:p>
          <a:p>
            <a:pPr lvl="2" indent="0">
              <a:buNone/>
            </a:pPr>
            <a:endParaRPr lang="en-US" dirty="0" smtClean="0"/>
          </a:p>
          <a:p>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61237"/>
            <a:ext cx="1000125" cy="638175"/>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880237"/>
            <a:ext cx="1905000" cy="762000"/>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743575"/>
            <a:ext cx="1504950" cy="523875"/>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5" name="AutoShape 6" descr="data:image/jpeg;base64,/9j/4AAQSkZJRgABAQAAAQABAAD/2wCEAAkGBxIHBhQUExQVFBQVGBsVFxgYGBYXGBsXGxwbFx0aGRgcHCgiGxwlHBwWIT0hKCkrLi4uFyAzOD8sPCwwLysBCgoKDg0OGxAQGy0lICYsLSw0LC81NCwsLDQsLywsLywsLCwsLDQsLCwsLCwsLC8sLCwsLCwsLCwsLCwsLCwsLP/AABEIANsA5gMBEQACEQEDEQH/xAAcAAEAAgMBAQEAAAAAAAAAAAAABgcDBQgEAgH/xABOEAABAwIEAwQDCgoHBwUAAAABAAIDBBEFBhIhBzFBE1FhgSJxkRQyNkJSVHKSobEWFyMzYoKTsrPRNDVzg8HS8BU3Q1Oi4eNEY3TC0//EABoBAQADAQEBAAAAAAAAAAAAAAADBAUCAQb/xAA2EQACAgEBBgIJAwQDAQEAAAAAAQIDEQQFEiExQVETFDIzUmFxgZGx8BUioSNC0fE0weFiJP/aAAwDAQACEQMRAD8A93EPPVfgmbZYYZQ2NoYQ0xxu5sa47lt+ZK2NHo6rKlKS4mlRp65VptcTQx8VcTY65kjd4GNtvssVZezqGuTO3o6zOzi7iLekB9cbv8HhcfplPd/nyOfJQ7s+xxgxD5FP9R//AOifplXd/nyPVo6/f+fIyDjDXf8ALg+q/wDzJ+mVd2eeSh3Z6Bxmqb/0eH2vUf6VH2mc+RXcyfjon+axfXd/JP0qPtHnkV3PocaJvmsf13fyXn6Uva/g98iu59fjpl+aM/aO/wAq9/So+0eeRXtGX8dR+Zj9t/41x+lP2/4/9PPIv2jIONQt/Qz+2/8AGn6U/b/j/wBHkX3PpvGpnWjd5TA//RePZUukv4Hkf/r8+p9DjTHf+iP/AGo/yLz9Kl7SD0L7/n1Pr8dEXzWT9o3+S9/Spe1/Bz5KXcyx8Z6Yt3ppgfAsI9twuHsuzo0ePRT7o9WHcWqfEMQjibTzapHtjbcstdxDRffxXE9m2Ri5Nrh+djmWknFNtosVZ5VCAIAgCAIAgCAIAgCAIAgOeOLnw9n9Uf8ADavotn+oXzNjS+qX51ZDldJwgCAIAgCAIAgCAIAgCAIAgPThta7DcRjmZbXE9r233F2m4uO5czgpxcX1PJR3k0y9eG9VV47PNXVHoMlDY4YxfSGsJJcAT3ki/XfwWBrI114qh05/MytRGEMQiTpUSsEAQBAEAQBAEAQBAEAQHPHFz4ez+qP+G1fRbP8AUL5mxpfVL86shyuk4QBAEAQBAEAQBAEAQBAEAQBAX7wjrauty43tmxiBgEcJFw9wb6JLhe1trX2JN18/r4Vxse7nPN9jJ1UYqfDmTtUCsEAQBAEAQBAEAQBAEAQHPHFz4ez+qP8AhtX0Wz/UL5mxpfVL86shyuk4QBAEAQBAEAQBAEAQBAEAQBAXJwUraqow50Xoe54nk6ju+7gD2bWg7C93aj32Hhi7ShWpb3V/mTO1kYqWepaiyiiEAQBAEAQBAEAQBAEAQHPHFz4ez+qP+G1fRbP9QvmbGl9UvzqyHK6ThAEAQBAEAQBAEAQBAEAQBAEBJMg5ndlfHRIbmJ/oSt/R+UB3tO/tHVVdXp1dDHXoQ31eJHHU6Qpp21VO17HBzHAOa4G4IO4IK+baaeGY7TTwzIvDwIAgCAIAgCAIAgCAIDnji58PZ/VH/Davotn+oXzNjS+qX51ZDldJwgCAIAgCAIAgCAIAgCAIAgCAkVLkbEaulbIymeWOGppuwXB3BALrqtLWUxe65EL1Fa4ZLu4bYNLgmVY2TOcXuu/S7/hh3Jg7rcyO8lYestjZa3Hl9/eZmompTbRKFVIQgCAIAgCAIAgCAIAgOeeLzSM+T7HdsZHiOzaNvMH2L6LZ3qF8zX0r/pL86kNV0sBAEAQBAEAQBAEAQBAEAQBAEBenCPN/+2cP9yyfnYGDSflRCzQT+kPRB77jxWDtDTeHLfXJ/cy9VTuPeXJliLOKgQBAEAQBAEAQBAEAQBARrO+UIs14fZ1mTMB7OS3I9zu9p7vNWdNqZUSyuXVE1NzrfuOeMXwuXBsQdDM0se07joR0IPUHvX0ddkbI70eRrwmprKPGuzoIAgCAIAgCAIAgCAIAgCA3WVssVGZ67RC30R79596wd57z4DdQX6iFMcy+hFbdGtcS9sn5HpsrN1Mu+Yt0uldzI2JDW8mi49feSsHUaudz48uxl23ys58iUKqQhAEAQBAEAQBAEAQBAEAQFU8eaZvuSmksNWpzCetragL917+1a2y5Pekuhe0T/c0U6tk0QgCAIAgCAIAgCAIAgCA3GVcvS5mxdsMe3V7zyYwcyfuA6kqG++NMN5kdtqrjlnR+A4NDgOGthhbpa32uPVzj1JXzVtsrZb0jGlJyeWbFRnIQBAEAQBAEAQBAEAQBAEAQGjzZlyLMtHGyW+mOQSkN2LrBw036A3+xT0XypbceqwSV2Ot5RzpjuGS4ZXuEkL4NRLmNeCPRvtY9bcrr6OmyM45Tya9c1NcHk1ylJAgCAIAgCAIAgCAIAgL64OUdNT5Z1RPa+Z5BnI5tO+lhHMAC/rJJXz+0ZWOzElhdDK1cpOfFE+VAqhAEAQBAEAQBAEAQBAEAQBAEAQHPHFeCSlzc9j5nzCwezWfeNdc6QOVge4DovotA4yqylj/s1tI06+CIcrpZCAIAgCAIAgCAIAgCA6byPhTcGytBG0AHQHvPe9w1OJ8z7AF8vqbHZa5MxLpuc2zeqAjCAIAgCAIAgCAIAgCAIAgCAIAgKr41ZYNTA2tjFzGAyUfoX9F/kTY+BB6LV2bqFF+G+vIu6O3D3GU2to0ggCAIAgCAIAgCAIDaYJl2qx55FPC6S2xIsGg+LiQAorb66/TeCOy2EPSZ05h0Rgw+NrubWNafWAAV8vJ5bZivmehcngQBAEAQBAEAQBAEAQBAEAQBAEBos81Bpcn1TgAT2ThY7jcaf8VPplm2K95JUszXxOZF9QbYQBAEAQBAEAQBAEBcPAWob7lqo7+lqY+3hYj7x9qxtqp5izO1q4plrrJKIQBAEAQBAEAQBAEAQBAEAQBAEAQGhz3NHBk+qMvvTE5u3O7vRaB63EKfSpu6O73JKU3NYOZV9QbYQBAEAQBAEAQBAEBJ+HOLR4JmdssszoYw1wdpa52u9hoIAO1972+KqusrlZVuxWX9iDUQcoYSyXNDxHwuY7VIHrZI372rFehvX9pnPTWroepud8NcP6XD5ut9648rd7LOPBs7M+/wzw753B9cLzy13sv6HvgWeyx+GeHfO4PrhPLXey/oPAs9lj8M8O+dwfXCeWu9l/QeBZ7LH4Z4d87g+uE8td7L+g8Cz2Wfhzrhw/8AVwfXCeVu9lnng2dmfn4bYd87h+uE8rd7LHhT7Mfhth3zuH64Tyt3sseFPsx+G2HfO4frhPK3eyx4U+zN5TTtqqdr2EOY8BzXDkWkXBHhZQtNPDOGmnhmReHgQBAEAQBAVnx0xDscDhhB3lkLj9Fg/m5q09lwzY5dl9y5oo5k2Umtw0wgCAzUVI+vq2xxtL3vIa1o5kn/AFzXMpKKcnyPG0llmwzVghy7jj6cv1lgZdwGkEuY1+wueV7eSj093iwU8YOa578FLv8A6NSpjsIAgCAIAgN/mPK8mXsOpXymz6hr3GO1iwNLbAm+5IdfkLclXp1KtlJR5LHHuQ13Kcml0NArBMEAQBAEAQBAEB7cFwx+M4rHBGLukcG+odSfAC58lHbYq4OT6HFk1CLkzqSipm0VGyNvvWNDB6miw+5fKyk5NtmJJ5eTOvDwIAgCAIAgKD4zYoK7N3Zg3EDBH+sfTd97R5L6DZte7VnuamjjiGe55nZcpsuYVFNiHaPlnGqOnjIYQ35UryNuY2H87dePO6TjVjC6/wCD3xZWNqvp1NllymwTMtWIOxmpJXbMPbF7XHoLu6+BG/eobXqqVvbykvgcTd9a3s5Ijm3BxgOYpqdri5sZADjsSC0O39tvJXdPa7a1N9SzVPfgpMt/hZlmlwmDtBNFPVOaC4se14jafittuL9XdeXrxtdfZN4aaj9zP1NspPGMIw5tyZh2LZhllnrRFK7TqZ2kLdNmNaNnbi4APmuqNTfCtRhDK+DPar5wgkokOzjl3DMv4GTDP7pnkc1rLSMdoA3c4tZ4DTv8pXdPffbP90cJe7n9Seq2yyfFYRpMm5SkzLM9xd2UEQ1SykXAAF7AdXW38B9s2p1KpWObfJE11yr+LNrT1eX4JNDoKyQXt2hcBf8AS0teNuvK6hlDWPipJe78RE46h8U0SDEuGtJjGCe6cNlcbguaxx1Nda923PpNdfbe+481BDX2Vz3LkRR1U4S3bCp3NLHEEWI2I8VrmgWfwnyvSzzsqZ5oXyE3hg1tLgR8Z7b3uLXDfNZWv1FiThFPHVlHVXS9FL5k0z/lqjx6piNTU+5yxrg0a426gSCT6fO23tVLS321pquOStRbKGd1ZIZiWT8HwbDZJjV+6HMYSyLtoxrfb0R6HpWv3K7DU6mySju49+P8llX2zaWMFc4VhsuL17IYWl73mwA+0k9AOd1pWWRri5S5FyU1FZZJsQocOyxU9jM2Stnb+d0P7GJjvkAgFziOp2+8CpGV9y3otRXTqyupW2LK4I3OBZdwrOlO5lMZaSpaL6Hu7RpHeL7uHK+4IUNt2o07Tn+6PfkRzsuq9LiiCY7g8uBYm6GZul7fYQeTmnqCtCq2Nsd6JbhNTjlHgUh2EAQFkcDIGPzJM4ka2w2YDa/pOGpw9VgP1lmbUb8NL3lLWt7qReCwzNCAIAgCAIDwY9XOwzBJ5mt1OijfIATYHS0u38NlJVBTmovqzqEd6Sj3OX5Kt1TiJlkOpzn9o895J1H/ABX1G5iG7Htg21HEcIvLiHlA50oYZ6eRutrfRufQex1ne+F7Hu9e/esLSany8nGaMyi7wm0yl8Tweqy9VjtonxOaQWuI2uNwWu5FbcLa7Y/teTRjOFi4Mx47i8mOYo+eXTrfa+kWGwDeXkvaqlVFRjyPa4KEd1Fh8Bv60qv7Nn7xWbtX0Y/Mp67oRrix/vAqv7r+DGrWg/48fn92T6X1SIkrhYLJyVnmjwrKT6OdkjS8SAvYGuDtYtc7gggWHqaFmanSWTtVkWun8FK/TzlPfiVstMul3cCpS7Ls7SdmzbDuu1pKwtqL+ovgZmt9NfAqbNjQzNNWBsBUTAertHLX0/qo/BfYv0+rj8DZcM/h1S/TP7jlxrfUSONT6pks49f1jS/Qf97VT2V6MviV9D1KsWqXy6eDmCtosuS1ZDRLJqaxzjYNjZ3n4oLwST3NCxNo2uVir6L7mbq7G57nQh0vDueaUudXYeXOJcSah1yTuT+b71dWtilhQl9P/SdaqKWN1myytkmTB8wQzurqECN4cdExLi3kWgFoG4uOfVRX6pWVuKhLj7ji3UKcHHdZteNbaWuwyGaOWJ0zH9nZr2lxjcCeQN9nAfWKi2b4kZOLTxzONG5KTTKgWwaIQBAbHL2LvwLGYp2c2OBI+U3k5p8CLhRXVK2DgziyCnFxZ09h1azEqBksZ1MkaHNPgf8AHpZfLzi4ScXzRiSTi8M9K5PAgCAIAgIjxUbO/JU3Y26GXv7EXLrfZ5XVvQ7njLe+XxJ9Nu+It453jjMsga0FziQAALkk7AADmV9I2kss2G8Euyln6ryr+SI7WJpsYn3Baeoa7m3foQR4Knfo67v3cn3RWt08LOKLay/nGgznEYSBrcDeGVoNx1t8V3luse3TW6d738ooWUzq4/yVNxPyszLOON7K4hmaXsBN9JBs5o62F2n9bwWvodQ7ofu5ov6W1zjh80SHgN/WlV/Zs/eKrbV9GPzIdd0I1xY/3gVX91/BjVrQf8ePz+7J9J6pESVwsEgyhlCozVUkRANY338jr6W+Hi7wH2KvqNVChcefYhuujWuJtsUpMIy3UOjPbV8zdnWcIYWuHMXAJJ9RIUEJam5Z4RX1ZFGV1iyuCLF4Q4hHiGETGOnjp2iUDSwvN/RBuS4kkrO2hBwmk5Z4FTVRcZLLyU1m74WVn/yZv4jltaf1UfgvsaVPq4/A2PDP4dUv0z+45ca31EjjU+qZLOPX9Y0v0H/e1U9lejL4lfQ9SrFql86CyPCMU4Xsjbb04ZIvDUdTfvXzupbhqW33TMe79tzb7nP8kZikLXCxBII7iNiF9Cmmso11xWT5Xp6EAQEswLh7W45gxqI2tDf+G1x0uk3sS2+wHiSLqnbraq57j/0V56mEJbrNJi2BVWDu/LwyR+LmnSfU7kfarFd1dnovJLGyMuTNcpDstngXiz3VE1M592BvasYehvZxB7t27clkbUrWFNL3FDWwXCRb6xzPCAIAgCA1Wa5RDliqc7kIJf3HbKWhZtj8Ud18Zr4nOuTPhbSf28f7wX0mo9VL4M17vVv4G94rZdfg+ZHygHsZ3F7XdA47uafG9z6j61X0F6srUeqItLYpQx1RHsqU8tTmWnbECX9qxwt0s4EnwAAvdWNQ0qpb3Zk10koPJMONuLMrswxwsIPYMIcR8t5uW+Qa32qnsytxrcn1K+jhiLl3MvAurbFj80ZNnSRAt8dJuR67G/kVztSLcE+zPNbF7qZq+MNC+mztLI5pDJgxzHW2OljWEX7wWnbxCm2dNOhLtk70kk68ERhoZZ6V8jWOdGz37wDpbyG7uQ5jbxVxzimk3xZYc4p4bLz4WRa+HNoiBI7tRfukJIBPjbR5WWDrn/8Ao4+4zNQ/63H3FEVNO6kqHMe0tewlrmnmCOYK34yUllGpGSayi8eCtA+gy9J2g0mV/aNadnaLBurSd7Eg2PgsLaU1Kzh0WDM1kk58Cp89UrqPOFW14sXTSPHi17i9pHkVr6WSlTHHZF6iSdax2MvDyobS51pXONh2lrnvcC0faQudYm6JJdhqFmtk648UL3e5pg0ljQ9jiBs0ktLbnpff2Khsua/dHqVdFJJtFV0NDLiM2iKN0judmguNu/botadkYLMngvSnGPFss3gvmplK51FK7SHu1wknbUbAs8L8x4371l7R0zl/Vj8/8lLWVN/vRn4l8OpKmudVUbdWveSIe+1dXsvzv1HfyvfbnRa6KjuWfU80+pSW7IraLL1ZLNpFNOXXtbs3/wAlp+PVjO8vqXHbBdUbPG8ouy/g4fUytZUPI7OnFnO09XPINmj27/ZFVqvFniC4dziF+/LEVw7m2yTw2mx4RzSlrKZ3pXBu94BtYAe9vYi5UOp18a8xj6RHdqlDguZfMELaeFrGgNa0BrQOQA2ACwW23lmY228s+K2lZXUj43tDmPBa4HcEHZexk4tNBNp5RVOJ8GBpJp6k36NlZz/XadvqrVhtX2o/QvR1r/uRGaDBMRyNmCOd1O9zWO3Mfptcw7OF23tcX5gdFZstp1NbipfUmlZXbBxyX9TTtqqdr2m7XAOae8EXCwGmnhmW1h4Mi8PAgCAICF8XsQ9wZKkHWZzYh53cf+lrld2fDeuXu4ljSx3rF7jn2KQwyBzSWuaQQQSCCNwQRyIPVfRNJrDNdrPBksw7iLW0tKY5THVRnm2ob2n/AFXBPndU56GpvMcp+4ry0sG8rh8D8fn6eGnc2mgpqTVs58Eel5HdqJNvJe+Ti3mbcvizzyybzJtkTe4veSSSTuSdyT3kq2ljgiyZqGskw+rbJE4sew3a4cwVzKKkt2XI8lFSWGTn8bVZJTBksNNL4uY7fxI1Wv6lR/Ta08ptFXycM8GyOZgzbVY/GGSOa2IG4ijaGRg/RHPzJVmnTV1cVz7vmS10QhxXM/crZvqsrSO7BzS127mPGphPfYEEHxBC8v0td3pfU9tpjZzN3iXFCqrt+wpWv6SdnqePolxIHsUENn1x6v4ZIo6SK6sjtDmarosa90tmcZjzc46tQ+S4Hm3w6dFZnp65Q3GuBM6oOO7jgbrHeJFbjdE6N4hY1wLXaI/SLTsRdznW8rKCrQVVy3llkUNLCLyQ5XSyTvDuK1dS0fZyCKcWteRpLiP0iHAO8xdUJbOqcsrK+BUlo4N5XA12M5+q8TpXRt7Onids5sDNGocrONyTspK9FXF7zy37zuGmhF55kVBsVbLBN8G4o4hhdOGEsnaBYGUEuA+kCCfO6o2bPpm88vgVZ6SEnnkejEOLeIVUBawQxX+M1pLvLU4gexcx2bSnl5Z5HRwXMg1XVPragvke573blziST5lX4xUVhFpRUVhFr8L8+UmHYI2lqHGJzC4h7t2EOJda497a/XZZGu0dkpuyPEz9TRNy3kWnSVsVdEHRSMkaeRY5rgfMFZUoSi8NYKTi1wZmkkETCXEADmSbD2rxLPI8SyVvj/FiOjxN8VNF7psAGva70TJvcAAHU0bbjnv61o1bOcoqU3j/AAW4aRuOZPBLMo4pU4rhrXzwOhOhoJfZrnvt6ThH8Vl+V9z3KpfXCEmovJBZGMXhPJuppmwAanBtyGi5tdxNgB4kqFJvkcJZMi8PAgCAICm+OuKiStgpgfeAyu9bvRaPXYOPmFs7LrwnP5Ghooc5FVrWL4QBAEAQBAEAQBAEAQBAEAQBAEAQBAEBkgnfTuuxzmnvaSD9i8cU+aPGk+ZknrpahlnySOHc5ziPYSuVXCPFJHiilxwSPh1mlmV8YLpYw+N40ucADIy24LSeneOu3cq+s07uhhPj/BDqKnZHgW9lniHSZjxV0DNbHc2a7DtB102OxHd3LHv0VlUd5/6M+zTzhHLIPxkzQX4zFTwvI9zkSOI/5uxb6y0fa7wV7Z2nW45yXPh8i1pKv2uT6k1wniDS12CxOMjPdMmhnZXN+1cQy1uenVvfoFRs0dkJPhwXX3FWdEoyfDh3JVQdr7jb22jtben2erRf9HVvb1qrLdy93kQvGeB6FyeGOdzmQOLW6nAEhtwLnoLnYX716sZ4nq5lD41kfGcaxaSaWn9KR1z+VgsByAHp8gLDyW9Vq9NXBRUuXuf+DUhfTFbqf3Pbh3B2rn/PSxRDwvIfZsPtXE9qVr0U3/BxLWx6IlWHcIKKnH5V8sx9YY3yDRf7VUntO1+ikiCWsm+R73cK8MLfzbx/eP8A5rj9Rv7/AMHPmre5Ecx8H5IWF9HJ2n/tyWa79V+zT6iB61cp2mnwsWPeievW9JorOvoZMOqjHKx0b282uFj/AK8VpwnGazF5LsZKSyjzro6CAICyMr8KX4xh0c8lQ1jJGh4DGl7rEXsSSAD7VmX7RUJOKjxRTs1ajJxSJxh3CrDqO2tr5iPlvNvY2wVGe0bpcngqy1Vj6kA4y0VPhuNQRQQsitDrOhoaDqc4C9uZGl2/itDZspzhKUnniWtHKUott5K+WiXAgCAIAgCAIAgCAIAgPXhNLNW4lGyC/bOdZlnBp1c9nEgD2riyUYxbnyOZuKjmXIndJwir6t+qaSKMu3N3Oe6577C1/MqhLadUeEU3/BUesguSJ/lDh3S4BA0yNZUTh2oSOaRp5EaWlxAII99sVn6jWzteFwXYq26iU/ciZqkVwgCAIAgCAIAgNXj2X6bMFNoqIw8DkeTm/RcNwparp1PMGdwslB5iyr8d4OSMkLqSZr29GSei4eGsXB9gWpVtRf3r6F6GtX9yIbXZGxGhPpUshHewCQe1hKux1lEuUv8AosR1Fb6mtGBVbnW9zT3/ALJ/8lL41ftL6nfiQ7otjhPSYrhn5OWLTSbm0p0vaTc3jHvtza4Nhvcdb5Gvlp58Yv8Ad7jP1MqpcY8yd5jx2PLuGmaUPc0bWY0uPf6gNuZICoVVStluorVwc5YRFX4jgufzH2pb2jDs17jDJY/FuCNQ8ASre5qdLnHL6on3bqc4JZh2XqTDG2ip4meIYL7ePMqnO6yfpNsglZKXNlK8YMEloM1PnIJins5rugcGhpYT37XHgfArc2dbGVW71Ro6SacN3qjU0eTJ6jKctcSGRsF2NIu54uGkjuaN9+tvNSy1cFaquv2JJXpWKBGlaJwgCAIAgPbg+Fy4xXtiiF3G53NmtaNy5x6NA6riyyNcd6RzOagssyZgwh2B4q+F7muLdJ1N3a4OaHAjwsVzTarYKSPK5qcco1ylOzcZSnpqfHozVNJhJsXBz2OYekjSwg3abeV1BqIzdb3Of39xHcpOP7eZ0xQM7OkaO0Mots8lpJHS5aADt16r5mXPlgxXz5HoXJ4EAQBAEAQBAEAQBAEAQBAEB+OaHNsdwUBGaTIVDR5g91Mjs/ozbsmu562tts7zsL8lalrLZV+G3/kmd83DcZJ1VITy4ph0WLULopmB8bhYg/eO4jvXcJyhLejzOoycXlGrzPh1slzwQR3/ACDo42Nt8mwAUlM83RlJ9c5OoS/epPuczPaWPIIII2IOxB7iF9RnJtp5PxAEAQBAbvLONswvto5WF8FQwMlDDpkAB1Asd6+h2PIqvfS54lF8Vy7EVtblhp8UXBl/DMKzdgzQLVD42Njc54DKhrRs0O0W5DYHkbcyse2zUUT7fYzpu2qXb7EdzTwniw/C5poJZXGNpeI3BribbkXAHS/RWKdpSlNRkl8SavVylJJoqZbBoFz8EMffV0ctK83EID4yeYYSQW+oG1vpLF2nSotTXUzdZWk95dS0VlFIIAgCAIAgCAIAgCAIAgCAIAgCAIAgI5m/M5yy6Fxhe+F77SyDlG3kD67n7D1srOno8XKzx6LuS1V7+ePEivFXKUGI4Q6uhLWyNaHuItplZ3+LrWIPXl3K1odTKE1VLl9ixprpRluP/RBsIyFLjuUhVU51SB72uiNhqAtYsPfz2PP7DenrVXc658uHH/JYlqVCzdlyIfLG6GQtcC1wNiCCCCOhB5FXk01lFlNNZRMsv8N6rH8DFRG+IaiQGOLgbN2uSAbG99lRt18KrNxplaeqjCW6ze4pwjmFBAYXN7XRadpd6GsAm7XWvubNtbqCoK9pR3nvcuhHDWLL3ir3sMbyCCCDYg7EEdCFql4u/g/lx+FUzqjW18dTFG5tti1wLtTSPC439awdoXKclHGGm/8Aoy9XZvPHYsci4WcVCkM3cL6yKqkmh0Ttc4uLWNEbhc32Zyt4A+S3NPtCvCjLh/JpU6qGFF8CD4fX1OXsRLo3PglbsRax8Q5pG48CFenCu6OHxRalGM1x4osvJvFi2pmIE9NEjGcuhDmt38bgLN1GzetX0KVuj6wJ7gmdKHHa3soJtcli7SWSN2HO2poHks+zS21x3pLgVp0TgsyRIFXIQgCAIAgCAIAgCAIAgCAIAgCAID5kYJGEEAg7EHcEdxCA1VflijxCjbFJTxmNl9LQNIbfnp02t5KaOosi95SeTtWTTymeXEKN+W8rPbh0DS5npMjJcRubuIubuNrm111CSttTufzOlLxJ5myqmZHxXOFV7pn0R9pY6n6WnT0IjYNtu+xWt5vT0Lchx/O5f8xXUt2PQvOJpbEATcgC5ta577dFgsy2faApfiBkCprs4l1LFqZOA9x2axjuTruPfbV37mwW1pNbCNWJviv5NGjURjDEnyLJyTl38GMBbAZDIblzj8UOPMNHQf8Ac9Vmam7xrHLGCndZ4ksm/UBEEB5p8PiqJtTo2OdpLNRaNWl2xGrnYrpTklhM9UmuCKA/AGebN89GyzSxr5WF17OjBAYb+N2i/Q37l9B52KpVj+Bq+Yiq1Nmgglny3jYdYxzwP5EciOYPeCPaCrDULod0yZqNkcdGdKZbxT/bWBxT3Zd7QTocXNDuouQDcHax5L5m6vw5uPYxrIbknE2ajOAgCAIAgCAIAgCAIAgCAIAgCAIAgCAIAgCAIAgCAIAgPnQNd7C9rX627rpkGnxXK1Ji+JMmmia97AW7gEOaejh1sdweimr1FlcXGL4EkbZRWEza01MykhDI2tY0cmtAaB5BROTbyzhtvmZV4eBAEAQBAEAQBAEAQ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IHBhQUExQVFBQVGBsVFxgYGBYXGBsXGxwbFx0aGRgcHCgiGxwlHBwWIT0hKCkrLi4uFyAzOD8sPCwwLysBCgoKDg0OGxAQGy0lICYsLSw0LC81NCwsLDQsLywsLywsLCwsLDQsLCwsLCwsLC8sLCwsLCwsLCwsLCwsLCwsLP/AABEIANsA5gMBEQACEQEDEQH/xAAcAAEAAgMBAQEAAAAAAAAAAAAABgcDBQgEAgH/xABOEAABAwIEAwQDCgoHBwUAAAABAAIDBBEFBhIhBzFBE1FhgSJxkRQyNkJSVHKSobEWFyMzYoKTsrPRNDVzg8HS8BU3Q1Oi4eNEY3TC0//EABoBAQADAQEBAAAAAAAAAAAAAAADBAUCAQb/xAA2EQACAgEBBgIJAwQDAQEAAAAAAQIDEQQFEiExQVETFDIzUmFxgZGx8BUioSNC0fE0weFiJP/aAAwDAQACEQMRAD8A93EPPVfgmbZYYZQ2NoYQ0xxu5sa47lt+ZK2NHo6rKlKS4mlRp65VptcTQx8VcTY65kjd4GNtvssVZezqGuTO3o6zOzi7iLekB9cbv8HhcfplPd/nyOfJQ7s+xxgxD5FP9R//AOifplXd/nyPVo6/f+fIyDjDXf8ALg+q/wDzJ+mVd2eeSh3Z6Bxmqb/0eH2vUf6VH2mc+RXcyfjon+axfXd/JP0qPtHnkV3PocaJvmsf13fyXn6Uva/g98iu59fjpl+aM/aO/wAq9/So+0eeRXtGX8dR+Zj9t/41x+lP2/4/9PPIv2jIONQt/Qz+2/8AGn6U/b/j/wBHkX3PpvGpnWjd5TA//RePZUukv4Hkf/r8+p9DjTHf+iP/AGo/yLz9Kl7SD0L7/n1Pr8dEXzWT9o3+S9/Spe1/Bz5KXcyx8Z6Yt3ppgfAsI9twuHsuzo0ePRT7o9WHcWqfEMQjibTzapHtjbcstdxDRffxXE9m2Ri5Nrh+djmWknFNtosVZ5VCAIAgCAIAgCAIAgCAIAgOeOLnw9n9Uf8ADavotn+oXzNjS+qX51ZDldJwgCAIAgCAIAgCAIAgCAIAgPThta7DcRjmZbXE9r233F2m4uO5czgpxcX1PJR3k0y9eG9VV47PNXVHoMlDY4YxfSGsJJcAT3ki/XfwWBrI114qh05/MytRGEMQiTpUSsEAQBAEAQBAEAQBAEAQHPHFz4ez+qP+G1fRbP8AUL5mxpfVL86shyuk4QBAEAQBAEAQBAEAQBAEAQBAX7wjrauty43tmxiBgEcJFw9wb6JLhe1trX2JN18/r4Vxse7nPN9jJ1UYqfDmTtUCsEAQBAEAQBAEAQBAEAQHPHFz4ez+qP8AhtX0Wz/UL5mxpfVL86shyuk4QBAEAQBAEAQBAEAQBAEAQBAXJwUraqow50Xoe54nk6ju+7gD2bWg7C93aj32Hhi7ShWpb3V/mTO1kYqWepaiyiiEAQBAEAQBAEAQBAEAQHPHFz4ez+qP+G1fRbP9QvmbGl9UvzqyHK6ThAEAQBAEAQBAEAQBAEAQBAEBJMg5ndlfHRIbmJ/oSt/R+UB3tO/tHVVdXp1dDHXoQ31eJHHU6Qpp21VO17HBzHAOa4G4IO4IK+baaeGY7TTwzIvDwIAgCAIAgCAIAgCAIDnji58PZ/VH/Davotn+oXzNjS+qX51ZDldJwgCAIAgCAIAgCAIAgCAIAgCAkVLkbEaulbIymeWOGppuwXB3BALrqtLWUxe65EL1Fa4ZLu4bYNLgmVY2TOcXuu/S7/hh3Jg7rcyO8lYestjZa3Hl9/eZmompTbRKFVIQgCAIAgCAIAgCAIAgOeeLzSM+T7HdsZHiOzaNvMH2L6LZ3qF8zX0r/pL86kNV0sBAEAQBAEAQBAEAQBAEAQBAEBenCPN/+2cP9yyfnYGDSflRCzQT+kPRB77jxWDtDTeHLfXJ/cy9VTuPeXJliLOKgQBAEAQBAEAQBAEAQBARrO+UIs14fZ1mTMB7OS3I9zu9p7vNWdNqZUSyuXVE1NzrfuOeMXwuXBsQdDM0se07joR0IPUHvX0ddkbI70eRrwmprKPGuzoIAgCAIAgCAIAgCAIAgCA3WVssVGZ67RC30R79596wd57z4DdQX6iFMcy+hFbdGtcS9sn5HpsrN1Mu+Yt0uldzI2JDW8mi49feSsHUaudz48uxl23ys58iUKqQhAEAQBAEAQBAEAQBAEAQFU8eaZvuSmksNWpzCetragL917+1a2y5Pekuhe0T/c0U6tk0QgCAIAgCAIAgCAIAgCA3GVcvS5mxdsMe3V7zyYwcyfuA6kqG++NMN5kdtqrjlnR+A4NDgOGthhbpa32uPVzj1JXzVtsrZb0jGlJyeWbFRnIQBAEAQBAEAQBAEAQBAEAQGjzZlyLMtHGyW+mOQSkN2LrBw036A3+xT0XypbceqwSV2Ot5RzpjuGS4ZXuEkL4NRLmNeCPRvtY9bcrr6OmyM45Tya9c1NcHk1ylJAgCAIAgCAIAgCAIAgL64OUdNT5Z1RPa+Z5BnI5tO+lhHMAC/rJJXz+0ZWOzElhdDK1cpOfFE+VAqhAEAQBAEAQBAEAQBAEAQBAEAQHPHFeCSlzc9j5nzCwezWfeNdc6QOVge4DovotA4yqylj/s1tI06+CIcrpZCAIAgCAIAgCAIAgCA6byPhTcGytBG0AHQHvPe9w1OJ8z7AF8vqbHZa5MxLpuc2zeqAjCAIAgCAIAgCAIAgCAIAgCAIAgKr41ZYNTA2tjFzGAyUfoX9F/kTY+BB6LV2bqFF+G+vIu6O3D3GU2to0ggCAIAgCAIAgCAIDaYJl2qx55FPC6S2xIsGg+LiQAorb66/TeCOy2EPSZ05h0Rgw+NrubWNafWAAV8vJ5bZivmehcngQBAEAQBAEAQBAEAQBAEAQBAEBos81Bpcn1TgAT2ThY7jcaf8VPplm2K95JUszXxOZF9QbYQBAEAQBAEAQBAEBcPAWob7lqo7+lqY+3hYj7x9qxtqp5izO1q4plrrJKIQBAEAQBAEAQBAEAQBAEAQBAEAQGhz3NHBk+qMvvTE5u3O7vRaB63EKfSpu6O73JKU3NYOZV9QbYQBAEAQBAEAQBAEBJ+HOLR4JmdssszoYw1wdpa52u9hoIAO1972+KqusrlZVuxWX9iDUQcoYSyXNDxHwuY7VIHrZI372rFehvX9pnPTWroepud8NcP6XD5ut9648rd7LOPBs7M+/wzw753B9cLzy13sv6HvgWeyx+GeHfO4PrhPLXey/oPAs9lj8M8O+dwfXCeWu9l/QeBZ7LH4Z4d87g+uE8td7L+g8Cz2Wfhzrhw/8AVwfXCeVu9lnng2dmfn4bYd87h+uE8rd7LHhT7Mfhth3zuH64Tyt3sseFPsx+G2HfO4frhPK3eyx4U+zN5TTtqqdr2EOY8BzXDkWkXBHhZQtNPDOGmnhmReHgQBAEAQBAVnx0xDscDhhB3lkLj9Fg/m5q09lwzY5dl9y5oo5k2Umtw0wgCAzUVI+vq2xxtL3vIa1o5kn/AFzXMpKKcnyPG0llmwzVghy7jj6cv1lgZdwGkEuY1+wueV7eSj093iwU8YOa578FLv8A6NSpjsIAgCAIAgN/mPK8mXsOpXymz6hr3GO1iwNLbAm+5IdfkLclXp1KtlJR5LHHuQ13Kcml0NArBMEAQBAEAQBAEB7cFwx+M4rHBGLukcG+odSfAC58lHbYq4OT6HFk1CLkzqSipm0VGyNvvWNDB6miw+5fKyk5NtmJJ5eTOvDwIAgCAIAgKD4zYoK7N3Zg3EDBH+sfTd97R5L6DZte7VnuamjjiGe55nZcpsuYVFNiHaPlnGqOnjIYQ35UryNuY2H87dePO6TjVjC6/wCD3xZWNqvp1NllymwTMtWIOxmpJXbMPbF7XHoLu6+BG/eobXqqVvbykvgcTd9a3s5Ijm3BxgOYpqdri5sZADjsSC0O39tvJXdPa7a1N9SzVPfgpMt/hZlmlwmDtBNFPVOaC4se14jafittuL9XdeXrxtdfZN4aaj9zP1NspPGMIw5tyZh2LZhllnrRFK7TqZ2kLdNmNaNnbi4APmuqNTfCtRhDK+DPar5wgkokOzjl3DMv4GTDP7pnkc1rLSMdoA3c4tZ4DTv8pXdPffbP90cJe7n9Seq2yyfFYRpMm5SkzLM9xd2UEQ1SykXAAF7AdXW38B9s2p1KpWObfJE11yr+LNrT1eX4JNDoKyQXt2hcBf8AS0teNuvK6hlDWPipJe78RE46h8U0SDEuGtJjGCe6cNlcbguaxx1Nda923PpNdfbe+481BDX2Vz3LkRR1U4S3bCp3NLHEEWI2I8VrmgWfwnyvSzzsqZ5oXyE3hg1tLgR8Z7b3uLXDfNZWv1FiThFPHVlHVXS9FL5k0z/lqjx6piNTU+5yxrg0a426gSCT6fO23tVLS321pquOStRbKGd1ZIZiWT8HwbDZJjV+6HMYSyLtoxrfb0R6HpWv3K7DU6mySju49+P8llX2zaWMFc4VhsuL17IYWl73mwA+0k9AOd1pWWRri5S5FyU1FZZJsQocOyxU9jM2Stnb+d0P7GJjvkAgFziOp2+8CpGV9y3otRXTqyupW2LK4I3OBZdwrOlO5lMZaSpaL6Hu7RpHeL7uHK+4IUNt2o07Tn+6PfkRzsuq9LiiCY7g8uBYm6GZul7fYQeTmnqCtCq2Nsd6JbhNTjlHgUh2EAQFkcDIGPzJM4ka2w2YDa/pOGpw9VgP1lmbUb8NL3lLWt7qReCwzNCAIAgCAIDwY9XOwzBJ5mt1OijfIATYHS0u38NlJVBTmovqzqEd6Sj3OX5Kt1TiJlkOpzn9o895J1H/ABX1G5iG7Htg21HEcIvLiHlA50oYZ6eRutrfRufQex1ne+F7Hu9e/esLSany8nGaMyi7wm0yl8Tweqy9VjtonxOaQWuI2uNwWu5FbcLa7Y/teTRjOFi4Mx47i8mOYo+eXTrfa+kWGwDeXkvaqlVFRjyPa4KEd1Fh8Bv60qv7Nn7xWbtX0Y/Mp67oRrix/vAqv7r+DGrWg/48fn92T6X1SIkrhYLJyVnmjwrKT6OdkjS8SAvYGuDtYtc7gggWHqaFmanSWTtVkWun8FK/TzlPfiVstMul3cCpS7Ls7SdmzbDuu1pKwtqL+ovgZmt9NfAqbNjQzNNWBsBUTAertHLX0/qo/BfYv0+rj8DZcM/h1S/TP7jlxrfUSONT6pks49f1jS/Qf97VT2V6MviV9D1KsWqXy6eDmCtosuS1ZDRLJqaxzjYNjZ3n4oLwST3NCxNo2uVir6L7mbq7G57nQh0vDueaUudXYeXOJcSah1yTuT+b71dWtilhQl9P/SdaqKWN1myytkmTB8wQzurqECN4cdExLi3kWgFoG4uOfVRX6pWVuKhLj7ji3UKcHHdZteNbaWuwyGaOWJ0zH9nZr2lxjcCeQN9nAfWKi2b4kZOLTxzONG5KTTKgWwaIQBAbHL2LvwLGYp2c2OBI+U3k5p8CLhRXVK2DgziyCnFxZ09h1azEqBksZ1MkaHNPgf8AHpZfLzi4ScXzRiSTi8M9K5PAgCAIAgIjxUbO/JU3Y26GXv7EXLrfZ5XVvQ7njLe+XxJ9Nu+It453jjMsga0FziQAALkk7AADmV9I2kss2G8Euyln6ryr+SI7WJpsYn3Baeoa7m3foQR4Knfo67v3cn3RWt08LOKLay/nGgznEYSBrcDeGVoNx1t8V3luse3TW6d738ooWUzq4/yVNxPyszLOON7K4hmaXsBN9JBs5o62F2n9bwWvodQ7ofu5ov6W1zjh80SHgN/WlV/Zs/eKrbV9GPzIdd0I1xY/3gVX91/BjVrQf8ePz+7J9J6pESVwsEgyhlCozVUkRANY338jr6W+Hi7wH2KvqNVChcefYhuujWuJtsUpMIy3UOjPbV8zdnWcIYWuHMXAJJ9RIUEJam5Z4RX1ZFGV1iyuCLF4Q4hHiGETGOnjp2iUDSwvN/RBuS4kkrO2hBwmk5Z4FTVRcZLLyU1m74WVn/yZv4jltaf1UfgvsaVPq4/A2PDP4dUv0z+45ca31EjjU+qZLOPX9Y0v0H/e1U9lejL4lfQ9SrFql86CyPCMU4Xsjbb04ZIvDUdTfvXzupbhqW33TMe79tzb7nP8kZikLXCxBII7iNiF9Cmmso11xWT5Xp6EAQEswLh7W45gxqI2tDf+G1x0uk3sS2+wHiSLqnbraq57j/0V56mEJbrNJi2BVWDu/LwyR+LmnSfU7kfarFd1dnovJLGyMuTNcpDstngXiz3VE1M592BvasYehvZxB7t27clkbUrWFNL3FDWwXCRb6xzPCAIAgCA1Wa5RDliqc7kIJf3HbKWhZtj8Ud18Zr4nOuTPhbSf28f7wX0mo9VL4M17vVv4G94rZdfg+ZHygHsZ3F7XdA47uafG9z6j61X0F6srUeqItLYpQx1RHsqU8tTmWnbECX9qxwt0s4EnwAAvdWNQ0qpb3Zk10koPJMONuLMrswxwsIPYMIcR8t5uW+Qa32qnsytxrcn1K+jhiLl3MvAurbFj80ZNnSRAt8dJuR67G/kVztSLcE+zPNbF7qZq+MNC+mztLI5pDJgxzHW2OljWEX7wWnbxCm2dNOhLtk70kk68ERhoZZ6V8jWOdGz37wDpbyG7uQ5jbxVxzimk3xZYc4p4bLz4WRa+HNoiBI7tRfukJIBPjbR5WWDrn/8Ao4+4zNQ/63H3FEVNO6kqHMe0tewlrmnmCOYK34yUllGpGSayi8eCtA+gy9J2g0mV/aNadnaLBurSd7Eg2PgsLaU1Kzh0WDM1kk58Cp89UrqPOFW14sXTSPHi17i9pHkVr6WSlTHHZF6iSdax2MvDyobS51pXONh2lrnvcC0faQudYm6JJdhqFmtk648UL3e5pg0ljQ9jiBs0ktLbnpff2Khsua/dHqVdFJJtFV0NDLiM2iKN0judmguNu/botadkYLMngvSnGPFss3gvmplK51FK7SHu1wknbUbAs8L8x4371l7R0zl/Vj8/8lLWVN/vRn4l8OpKmudVUbdWveSIe+1dXsvzv1HfyvfbnRa6KjuWfU80+pSW7IraLL1ZLNpFNOXXtbs3/wAlp+PVjO8vqXHbBdUbPG8ouy/g4fUytZUPI7OnFnO09XPINmj27/ZFVqvFniC4dziF+/LEVw7m2yTw2mx4RzSlrKZ3pXBu94BtYAe9vYi5UOp18a8xj6RHdqlDguZfMELaeFrGgNa0BrQOQA2ACwW23lmY228s+K2lZXUj43tDmPBa4HcEHZexk4tNBNp5RVOJ8GBpJp6k36NlZz/XadvqrVhtX2o/QvR1r/uRGaDBMRyNmCOd1O9zWO3Mfptcw7OF23tcX5gdFZstp1NbipfUmlZXbBxyX9TTtqqdr2m7XAOae8EXCwGmnhmW1h4Mi8PAgCAICF8XsQ9wZKkHWZzYh53cf+lrld2fDeuXu4ljSx3rF7jn2KQwyBzSWuaQQQSCCNwQRyIPVfRNJrDNdrPBksw7iLW0tKY5THVRnm2ob2n/AFXBPndU56GpvMcp+4ry0sG8rh8D8fn6eGnc2mgpqTVs58Eel5HdqJNvJe+Ti3mbcvizzyybzJtkTe4veSSSTuSdyT3kq2ljgiyZqGskw+rbJE4sew3a4cwVzKKkt2XI8lFSWGTn8bVZJTBksNNL4uY7fxI1Wv6lR/Ta08ptFXycM8GyOZgzbVY/GGSOa2IG4ijaGRg/RHPzJVmnTV1cVz7vmS10QhxXM/crZvqsrSO7BzS127mPGphPfYEEHxBC8v0td3pfU9tpjZzN3iXFCqrt+wpWv6SdnqePolxIHsUENn1x6v4ZIo6SK6sjtDmarosa90tmcZjzc46tQ+S4Hm3w6dFZnp65Q3GuBM6oOO7jgbrHeJFbjdE6N4hY1wLXaI/SLTsRdznW8rKCrQVVy3llkUNLCLyQ5XSyTvDuK1dS0fZyCKcWteRpLiP0iHAO8xdUJbOqcsrK+BUlo4N5XA12M5+q8TpXRt7Onids5sDNGocrONyTspK9FXF7zy37zuGmhF55kVBsVbLBN8G4o4hhdOGEsnaBYGUEuA+kCCfO6o2bPpm88vgVZ6SEnnkejEOLeIVUBawQxX+M1pLvLU4gexcx2bSnl5Z5HRwXMg1XVPragvke573blziST5lX4xUVhFpRUVhFr8L8+UmHYI2lqHGJzC4h7t2EOJda497a/XZZGu0dkpuyPEz9TRNy3kWnSVsVdEHRSMkaeRY5rgfMFZUoSi8NYKTi1wZmkkETCXEADmSbD2rxLPI8SyVvj/FiOjxN8VNF7psAGva70TJvcAAHU0bbjnv61o1bOcoqU3j/AAW4aRuOZPBLMo4pU4rhrXzwOhOhoJfZrnvt6ThH8Vl+V9z3KpfXCEmovJBZGMXhPJuppmwAanBtyGi5tdxNgB4kqFJvkcJZMi8PAgCAICm+OuKiStgpgfeAyu9bvRaPXYOPmFs7LrwnP5Ghooc5FVrWL4QBAEAQBAEAQBAEAQBAEAQBAEAQBAEBkgnfTuuxzmnvaSD9i8cU+aPGk+ZknrpahlnySOHc5ziPYSuVXCPFJHiilxwSPh1mlmV8YLpYw+N40ucADIy24LSeneOu3cq+s07uhhPj/BDqKnZHgW9lniHSZjxV0DNbHc2a7DtB102OxHd3LHv0VlUd5/6M+zTzhHLIPxkzQX4zFTwvI9zkSOI/5uxb6y0fa7wV7Z2nW45yXPh8i1pKv2uT6k1wniDS12CxOMjPdMmhnZXN+1cQy1uenVvfoFRs0dkJPhwXX3FWdEoyfDh3JVQdr7jb22jtben2erRf9HVvb1qrLdy93kQvGeB6FyeGOdzmQOLW6nAEhtwLnoLnYX716sZ4nq5lD41kfGcaxaSaWn9KR1z+VgsByAHp8gLDyW9Vq9NXBRUuXuf+DUhfTFbqf3Pbh3B2rn/PSxRDwvIfZsPtXE9qVr0U3/BxLWx6IlWHcIKKnH5V8sx9YY3yDRf7VUntO1+ikiCWsm+R73cK8MLfzbx/eP8A5rj9Rv7/AMHPmre5Ecx8H5IWF9HJ2n/tyWa79V+zT6iB61cp2mnwsWPeievW9JorOvoZMOqjHKx0b282uFj/AK8VpwnGazF5LsZKSyjzro6CAICyMr8KX4xh0c8lQ1jJGh4DGl7rEXsSSAD7VmX7RUJOKjxRTs1ajJxSJxh3CrDqO2tr5iPlvNvY2wVGe0bpcngqy1Vj6kA4y0VPhuNQRQQsitDrOhoaDqc4C9uZGl2/itDZspzhKUnniWtHKUott5K+WiXAgCAIAgCAIAgCAIAgPXhNLNW4lGyC/bOdZlnBp1c9nEgD2riyUYxbnyOZuKjmXIndJwir6t+qaSKMu3N3Oe6577C1/MqhLadUeEU3/BUesguSJ/lDh3S4BA0yNZUTh2oSOaRp5EaWlxAII99sVn6jWzteFwXYq26iU/ciZqkVwgCAIAgCAIAgNXj2X6bMFNoqIw8DkeTm/RcNwparp1PMGdwslB5iyr8d4OSMkLqSZr29GSei4eGsXB9gWpVtRf3r6F6GtX9yIbXZGxGhPpUshHewCQe1hKux1lEuUv8AosR1Fb6mtGBVbnW9zT3/ALJ/8lL41ftL6nfiQ7otjhPSYrhn5OWLTSbm0p0vaTc3jHvtza4Nhvcdb5Gvlp58Yv8Ad7jP1MqpcY8yd5jx2PLuGmaUPc0bWY0uPf6gNuZICoVVStluorVwc5YRFX4jgufzH2pb2jDs17jDJY/FuCNQ8ASre5qdLnHL6on3bqc4JZh2XqTDG2ip4meIYL7ePMqnO6yfpNsglZKXNlK8YMEloM1PnIJins5rugcGhpYT37XHgfArc2dbGVW71Ro6SacN3qjU0eTJ6jKctcSGRsF2NIu54uGkjuaN9+tvNSy1cFaquv2JJXpWKBGlaJwgCAIAgPbg+Fy4xXtiiF3G53NmtaNy5x6NA6riyyNcd6RzOagssyZgwh2B4q+F7muLdJ1N3a4OaHAjwsVzTarYKSPK5qcco1ylOzcZSnpqfHozVNJhJsXBz2OYekjSwg3abeV1BqIzdb3Of39xHcpOP7eZ0xQM7OkaO0Mots8lpJHS5aADt16r5mXPlgxXz5HoXJ4EAQBAEAQBAEAQBAEAQBAEB+OaHNsdwUBGaTIVDR5g91Mjs/ozbsmu562tts7zsL8lalrLZV+G3/kmd83DcZJ1VITy4ph0WLULopmB8bhYg/eO4jvXcJyhLejzOoycXlGrzPh1slzwQR3/ACDo42Nt8mwAUlM83RlJ9c5OoS/epPuczPaWPIIII2IOxB7iF9RnJtp5PxAEAQBAbvLONswvto5WF8FQwMlDDpkAB1Asd6+h2PIqvfS54lF8Vy7EVtblhp8UXBl/DMKzdgzQLVD42Njc54DKhrRs0O0W5DYHkbcyse2zUUT7fYzpu2qXb7EdzTwniw/C5poJZXGNpeI3BribbkXAHS/RWKdpSlNRkl8SavVylJJoqZbBoFz8EMffV0ctK83EID4yeYYSQW+oG1vpLF2nSotTXUzdZWk95dS0VlFIIAgCAIAgCAIAgCAIAgCAIAgCAIAgI5m/M5yy6Fxhe+F77SyDlG3kD67n7D1srOno8XKzx6LuS1V7+ePEivFXKUGI4Q6uhLWyNaHuItplZ3+LrWIPXl3K1odTKE1VLl9ixprpRluP/RBsIyFLjuUhVU51SB72uiNhqAtYsPfz2PP7DenrVXc658uHH/JYlqVCzdlyIfLG6GQtcC1wNiCCCCOhB5FXk01lFlNNZRMsv8N6rH8DFRG+IaiQGOLgbN2uSAbG99lRt18KrNxplaeqjCW6ze4pwjmFBAYXN7XRadpd6GsAm7XWvubNtbqCoK9pR3nvcuhHDWLL3ir3sMbyCCCDYg7EEdCFql4u/g/lx+FUzqjW18dTFG5tti1wLtTSPC439awdoXKclHGGm/8Aoy9XZvPHYsci4WcVCkM3cL6yKqkmh0Ttc4uLWNEbhc32Zyt4A+S3NPtCvCjLh/JpU6qGFF8CD4fX1OXsRLo3PglbsRax8Q5pG48CFenCu6OHxRalGM1x4osvJvFi2pmIE9NEjGcuhDmt38bgLN1GzetX0KVuj6wJ7gmdKHHa3soJtcli7SWSN2HO2poHks+zS21x3pLgVp0TgsyRIFXIQgCAIAgCAIAgCAIAgCAIAgCAID5kYJGEEAg7EHcEdxCA1VflijxCjbFJTxmNl9LQNIbfnp02t5KaOosi95SeTtWTTymeXEKN+W8rPbh0DS5npMjJcRubuIubuNrm111CSttTufzOlLxJ5myqmZHxXOFV7pn0R9pY6n6WnT0IjYNtu+xWt5vT0Lchx/O5f8xXUt2PQvOJpbEATcgC5ta577dFgsy2faApfiBkCprs4l1LFqZOA9x2axjuTruPfbV37mwW1pNbCNWJviv5NGjURjDEnyLJyTl38GMBbAZDIblzj8UOPMNHQf8Ac9Vmam7xrHLGCndZ4ksm/UBEEB5p8PiqJtTo2OdpLNRaNWl2xGrnYrpTklhM9UmuCKA/AGebN89GyzSxr5WF17OjBAYb+N2i/Q37l9B52KpVj+Bq+Yiq1Nmgglny3jYdYxzwP5EciOYPeCPaCrDULod0yZqNkcdGdKZbxT/bWBxT3Zd7QTocXNDuouQDcHax5L5m6vw5uPYxrIbknE2ajOAgCAIAgCAIAgCAIAgCAIAgCAIAgCAIAgCAIAgCAIAgPnQNd7C9rX627rpkGnxXK1Ji+JMmmia97AW7gEOaejh1sdweimr1FlcXGL4EkbZRWEza01MykhDI2tY0cmtAaB5BROTbyzhtvmZV4eBAEAQBAEAQBAEAQBAEAQBAEAQBAEAQBA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880237"/>
            <a:ext cx="1528763" cy="1371600"/>
          </a:xfrm>
          <a:prstGeom prst="rect">
            <a:avLst/>
          </a:prstGeom>
          <a:noFill/>
          <a:ln w="254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Plus 7"/>
          <p:cNvSpPr/>
          <p:nvPr/>
        </p:nvSpPr>
        <p:spPr>
          <a:xfrm>
            <a:off x="2667000" y="5410200"/>
            <a:ext cx="381000" cy="489212"/>
          </a:xfrm>
          <a:prstGeom prst="mathPlus">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lus 11"/>
          <p:cNvSpPr/>
          <p:nvPr/>
        </p:nvSpPr>
        <p:spPr>
          <a:xfrm>
            <a:off x="4775470" y="5397631"/>
            <a:ext cx="381000" cy="489212"/>
          </a:xfrm>
          <a:prstGeom prst="mathPlus">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qual 8"/>
          <p:cNvSpPr/>
          <p:nvPr/>
        </p:nvSpPr>
        <p:spPr>
          <a:xfrm>
            <a:off x="6858000" y="5261237"/>
            <a:ext cx="609600" cy="393569"/>
          </a:xfrm>
          <a:prstGeom prst="mathEqual">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4724400"/>
            <a:ext cx="1257480" cy="1371600"/>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03315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Public Servant </a:t>
            </a:r>
            <a:br>
              <a:rPr lang="en-US" b="1" dirty="0" smtClean="0"/>
            </a:br>
            <a:r>
              <a:rPr lang="en-US" b="1" dirty="0" smtClean="0"/>
              <a:t>Overview</a:t>
            </a:r>
            <a:endParaRPr lang="en-US" b="1" dirty="0"/>
          </a:p>
        </p:txBody>
      </p:sp>
      <p:sp>
        <p:nvSpPr>
          <p:cNvPr id="3" name="Content Placeholder 2"/>
          <p:cNvSpPr>
            <a:spLocks noGrp="1"/>
          </p:cNvSpPr>
          <p:nvPr>
            <p:ph idx="1"/>
          </p:nvPr>
        </p:nvSpPr>
        <p:spPr/>
        <p:txBody>
          <a:bodyPr/>
          <a:lstStyle/>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lvl="1">
              <a:buClr>
                <a:srgbClr val="F30617"/>
              </a:buClr>
              <a:buFont typeface="Wingdings" panose="05000000000000000000" pitchFamily="2" charset="2"/>
              <a:buChar char="Ø"/>
            </a:pPr>
            <a:endParaRPr lang="en-US" sz="1400" b="1" u="sng" dirty="0" smtClean="0">
              <a:solidFill>
                <a:srgbClr val="555555">
                  <a:lumMod val="50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15792531"/>
              </p:ext>
            </p:extLst>
          </p:nvPr>
        </p:nvGraphicFramePr>
        <p:xfrm>
          <a:off x="152400" y="1381760"/>
          <a:ext cx="4648200" cy="2047240"/>
        </p:xfrm>
        <a:graphic>
          <a:graphicData uri="http://schemas.openxmlformats.org/drawingml/2006/table">
            <a:tbl>
              <a:tblPr firstRow="1" bandRow="1">
                <a:tableStyleId>{F5AB1C69-6EDB-4FF4-983F-18BD219EF322}</a:tableStyleId>
              </a:tblPr>
              <a:tblGrid>
                <a:gridCol w="4648200"/>
              </a:tblGrid>
              <a:tr h="3708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u="sng" strike="noStrike" kern="1200" cap="none" spc="0" normalizeH="0" baseline="0" noProof="0" dirty="0" smtClean="0">
                          <a:ln>
                            <a:noFill/>
                          </a:ln>
                          <a:effectLst/>
                          <a:uLnTx/>
                          <a:uFillTx/>
                        </a:rPr>
                        <a:t>Who is a Public Servant?</a:t>
                      </a:r>
                      <a:endParaRPr kumimoji="0" lang="en-US" sz="1600" b="0"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23876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0" cap="none" spc="0" normalizeH="0" baseline="0" noProof="0" dirty="0" smtClean="0">
                          <a:ln>
                            <a:noFill/>
                          </a:ln>
                          <a:effectLst/>
                          <a:uLnTx/>
                          <a:uFillTx/>
                        </a:rPr>
                        <a:t>Government Employee (State, Parish, Local)</a:t>
                      </a:r>
                      <a:endParaRPr kumimoji="0" lang="en-US" sz="1600" b="1" i="0" u="none" strike="noStrike" kern="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2692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0" cap="none" spc="0" normalizeH="0" baseline="0" noProof="0" dirty="0" smtClean="0">
                          <a:ln>
                            <a:noFill/>
                          </a:ln>
                          <a:effectLst/>
                          <a:uLnTx/>
                          <a:uFillTx/>
                        </a:rPr>
                        <a:t>Elected Official in Public Office</a:t>
                      </a:r>
                      <a:endParaRPr kumimoji="0" lang="en-US" sz="1600" b="1" i="0" u="none" strike="noStrike" kern="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29972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0" cap="none" spc="0" normalizeH="0" baseline="0" noProof="0" dirty="0" smtClean="0">
                          <a:ln>
                            <a:noFill/>
                          </a:ln>
                          <a:effectLst/>
                          <a:uLnTx/>
                          <a:uFillTx/>
                        </a:rPr>
                        <a:t>Member of State Advisory Board/Committee</a:t>
                      </a:r>
                      <a:endParaRPr kumimoji="0" lang="en-US" sz="1600" b="1" i="0" u="none" strike="noStrike" kern="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22860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0" cap="none" spc="0" normalizeH="0" baseline="0" noProof="0" dirty="0" smtClean="0">
                          <a:ln>
                            <a:noFill/>
                          </a:ln>
                          <a:solidFill>
                            <a:schemeClr val="tx1"/>
                          </a:solidFill>
                          <a:effectLst/>
                          <a:uLnTx/>
                          <a:uFillTx/>
                        </a:rPr>
                        <a:t>Employee of State-Run Hospital</a:t>
                      </a:r>
                      <a:endParaRPr kumimoji="0" lang="en-US" sz="1600" b="1" i="0" u="none" strike="noStrike" kern="0" cap="none" spc="0" normalizeH="0" baseline="0" noProof="0" dirty="0" smtClean="0">
                        <a:ln>
                          <a:noFill/>
                        </a:ln>
                        <a:solidFill>
                          <a:schemeClr val="tx1"/>
                        </a:solidFill>
                        <a:effectLst/>
                        <a:uLnTx/>
                        <a:uFillTx/>
                        <a:latin typeface="Arial" pitchFamily="34" charset="0"/>
                        <a:ea typeface="Verdana" pitchFamily="34" charset="0"/>
                        <a:cs typeface="Arial" pitchFamily="34" charset="0"/>
                      </a:endParaRPr>
                    </a:p>
                  </a:txBody>
                  <a:tcPr/>
                </a:tc>
              </a:tr>
              <a:tr h="25908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0" cap="none" spc="0" normalizeH="0" baseline="0" noProof="0" dirty="0" smtClean="0">
                          <a:ln>
                            <a:noFill/>
                          </a:ln>
                          <a:solidFill>
                            <a:schemeClr val="tx1"/>
                          </a:solidFill>
                          <a:effectLst/>
                          <a:uLnTx/>
                          <a:uFillTx/>
                        </a:rPr>
                        <a:t>Employee of Public University (LSU)</a:t>
                      </a:r>
                      <a:endParaRPr kumimoji="0" lang="en-US" sz="1600" b="1" i="0" u="none" strike="noStrike" kern="0" cap="none" spc="0" normalizeH="0" baseline="0" noProof="0" dirty="0" smtClean="0">
                        <a:ln>
                          <a:noFill/>
                        </a:ln>
                        <a:solidFill>
                          <a:schemeClr val="tx1"/>
                        </a:solidFill>
                        <a:effectLst/>
                        <a:uLnTx/>
                        <a:uFillTx/>
                        <a:latin typeface="Arial" pitchFamily="34" charset="0"/>
                        <a:ea typeface="Verdana" pitchFamily="34" charset="0"/>
                        <a:cs typeface="Arial" pitchFamily="34" charset="0"/>
                      </a:endParaRPr>
                    </a:p>
                  </a:txBody>
                  <a:tcPr/>
                </a:tc>
              </a:tr>
            </a:tbl>
          </a:graphicData>
        </a:graphic>
      </p:graphicFrame>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a:t>
            </a:r>
            <a:r>
              <a:rPr lang="en-US" dirty="0" smtClean="0"/>
              <a:t>                                  </a:t>
            </a:r>
            <a:r>
              <a:rPr lang="en-US" dirty="0"/>
              <a:t>			Confidential</a:t>
            </a:r>
          </a:p>
        </p:txBody>
      </p:sp>
      <p:graphicFrame>
        <p:nvGraphicFramePr>
          <p:cNvPr id="8" name="Table 7"/>
          <p:cNvGraphicFramePr>
            <a:graphicFrameLocks noGrp="1"/>
          </p:cNvGraphicFramePr>
          <p:nvPr>
            <p:extLst>
              <p:ext uri="{D42A27DB-BD31-4B8C-83A1-F6EECF244321}">
                <p14:modId xmlns:p14="http://schemas.microsoft.com/office/powerpoint/2010/main" val="2447101448"/>
              </p:ext>
            </p:extLst>
          </p:nvPr>
        </p:nvGraphicFramePr>
        <p:xfrm>
          <a:off x="533400" y="3886200"/>
          <a:ext cx="3709607" cy="1854200"/>
        </p:xfrm>
        <a:graphic>
          <a:graphicData uri="http://schemas.openxmlformats.org/drawingml/2006/table">
            <a:tbl>
              <a:tblPr firstRow="1" bandRow="1">
                <a:tableStyleId>{F5AB1C69-6EDB-4FF4-983F-18BD219EF322}</a:tableStyleId>
              </a:tblPr>
              <a:tblGrid>
                <a:gridCol w="1233107"/>
                <a:gridCol w="2476500"/>
              </a:tblGrid>
              <a:tr h="370840">
                <a:tc gridSpan="2">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u="sng" strike="noStrike" kern="1200" cap="none" spc="0" normalizeH="0" baseline="0" noProof="0" dirty="0" smtClean="0">
                          <a:ln>
                            <a:noFill/>
                          </a:ln>
                          <a:effectLst/>
                          <a:uLnTx/>
                          <a:uFillTx/>
                        </a:rPr>
                        <a:t>Restrictions on Public Servants?</a:t>
                      </a:r>
                      <a:endParaRPr kumimoji="0" lang="en-US" sz="1600" b="1" i="0" u="sng"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c hMerge="1">
                  <a:txBody>
                    <a:bodyPr/>
                    <a:lstStyle/>
                    <a:p>
                      <a:endParaRPr lang="en-US"/>
                    </a:p>
                  </a:txBody>
                  <a:tcPr/>
                </a:tc>
              </a:tr>
              <a:tr h="3708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Food/Drink</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LIMITED ($50/event)</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3708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Textbooks</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PROHIBITED</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3708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Speakers</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PROHIBITED</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r h="370840">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Consultants</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c>
                  <a:txBody>
                    <a:bodyPr/>
                    <a:lstStyle/>
                    <a:p>
                      <a:pPr marL="0" marR="0" lvl="1" indent="0" algn="ctr" defTabSz="457200" rtl="0" eaLnBrk="1" fontAlgn="base" latinLnBrk="0" hangingPunct="1">
                        <a:lnSpc>
                          <a:spcPct val="100000"/>
                        </a:lnSpc>
                        <a:spcBef>
                          <a:spcPts val="0"/>
                        </a:spcBef>
                        <a:spcAft>
                          <a:spcPct val="0"/>
                        </a:spcAft>
                        <a:buClr>
                          <a:srgbClr val="F30617"/>
                        </a:buClr>
                        <a:buSzTx/>
                        <a:buFont typeface="Lucida Grande"/>
                        <a:buNone/>
                        <a:tabLst/>
                        <a:defRPr/>
                      </a:pPr>
                      <a:r>
                        <a:rPr kumimoji="0" lang="en-US" sz="1600" b="1" u="none" strike="noStrike" kern="1200" cap="none" spc="0" normalizeH="0" baseline="0" noProof="0" dirty="0" smtClean="0">
                          <a:ln>
                            <a:noFill/>
                          </a:ln>
                          <a:effectLst/>
                          <a:uLnTx/>
                          <a:uFillTx/>
                        </a:rPr>
                        <a:t>ALLOWED</a:t>
                      </a:r>
                      <a:endParaRPr kumimoji="0" lang="en-US" sz="1600" b="1" i="0" u="none" strike="noStrike" kern="1200" cap="none" spc="0" normalizeH="0" baseline="0" noProof="0" dirty="0" smtClean="0">
                        <a:ln>
                          <a:noFill/>
                        </a:ln>
                        <a:solidFill>
                          <a:srgbClr val="555555">
                            <a:lumMod val="50000"/>
                          </a:srgbClr>
                        </a:solidFill>
                        <a:effectLst/>
                        <a:uLnTx/>
                        <a:uFillTx/>
                        <a:latin typeface="Arial" pitchFamily="34" charset="0"/>
                        <a:ea typeface="Verdana" pitchFamily="34" charset="0"/>
                        <a:cs typeface="Arial" pitchFamily="34" charset="0"/>
                      </a:endParaRPr>
                    </a:p>
                  </a:txBody>
                  <a:tcPr/>
                </a:tc>
              </a:tr>
            </a:tbl>
          </a:graphicData>
        </a:graphic>
      </p:graphicFrame>
      <p:sp>
        <p:nvSpPr>
          <p:cNvPr id="9" name="Right Brace 8"/>
          <p:cNvSpPr/>
          <p:nvPr/>
        </p:nvSpPr>
        <p:spPr>
          <a:xfrm>
            <a:off x="4724400" y="1764239"/>
            <a:ext cx="447675" cy="16647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0" name="TextBox 20"/>
          <p:cNvSpPr txBox="1"/>
          <p:nvPr/>
        </p:nvSpPr>
        <p:spPr>
          <a:xfrm>
            <a:off x="5186666" y="2141007"/>
            <a:ext cx="2973916" cy="91122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t>Including employment status</a:t>
            </a:r>
            <a:r>
              <a:rPr lang="en-US" sz="1400" b="1" baseline="0"/>
              <a:t> as -- </a:t>
            </a:r>
          </a:p>
          <a:p>
            <a:pPr algn="ctr"/>
            <a:r>
              <a:rPr lang="en-US" sz="1400" b="1"/>
              <a:t>Full-time,</a:t>
            </a:r>
            <a:r>
              <a:rPr lang="en-US" sz="1400" b="1" baseline="0"/>
              <a:t> Part-time, or Internship</a:t>
            </a:r>
            <a:endParaRPr lang="en-US" sz="1400" b="1"/>
          </a:p>
        </p:txBody>
      </p:sp>
      <p:sp>
        <p:nvSpPr>
          <p:cNvPr id="11" name="Right Brace 10"/>
          <p:cNvSpPr/>
          <p:nvPr/>
        </p:nvSpPr>
        <p:spPr>
          <a:xfrm>
            <a:off x="4143376" y="4267200"/>
            <a:ext cx="885824" cy="3386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2" name="TextBox 22"/>
          <p:cNvSpPr txBox="1"/>
          <p:nvPr/>
        </p:nvSpPr>
        <p:spPr>
          <a:xfrm>
            <a:off x="5060004" y="4124325"/>
            <a:ext cx="2508251" cy="62441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u="none" dirty="0"/>
              <a:t>No maximum</a:t>
            </a:r>
            <a:r>
              <a:rPr lang="en-US" sz="1400" b="1" u="none" baseline="0" dirty="0"/>
              <a:t> annual limit on occurrences</a:t>
            </a:r>
            <a:endParaRPr lang="en-US" sz="1400" b="1" u="none" dirty="0"/>
          </a:p>
        </p:txBody>
      </p:sp>
    </p:spTree>
    <p:extLst>
      <p:ext uri="{BB962C8B-B14F-4D97-AF65-F5344CB8AC3E}">
        <p14:creationId xmlns:p14="http://schemas.microsoft.com/office/powerpoint/2010/main" val="33447930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Public Servant </a:t>
            </a:r>
            <a:br>
              <a:rPr lang="en-US" b="1" dirty="0" smtClean="0"/>
            </a:br>
            <a:r>
              <a:rPr lang="en-US" b="1" dirty="0" smtClean="0"/>
              <a:t>Overview</a:t>
            </a:r>
            <a:endParaRPr lang="en-US" b="1" dirty="0"/>
          </a:p>
        </p:txBody>
      </p:sp>
      <p:sp>
        <p:nvSpPr>
          <p:cNvPr id="3" name="Content Placeholder 2"/>
          <p:cNvSpPr>
            <a:spLocks noGrp="1"/>
          </p:cNvSpPr>
          <p:nvPr>
            <p:ph idx="1"/>
          </p:nvPr>
        </p:nvSpPr>
        <p:spPr/>
        <p:txBody>
          <a:bodyPr/>
          <a:lstStyle/>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lvl="1">
              <a:buClr>
                <a:srgbClr val="F30617"/>
              </a:buClr>
              <a:buFont typeface="Wingdings" panose="05000000000000000000" pitchFamily="2" charset="2"/>
              <a:buChar char="Ø"/>
            </a:pPr>
            <a:endParaRPr lang="en-US" sz="1400" b="1" u="sng" dirty="0" smtClean="0">
              <a:solidFill>
                <a:srgbClr val="555555">
                  <a:lumMod val="50000"/>
                </a:srgbClr>
              </a:solidFill>
            </a:endParaRPr>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a:t>
            </a:r>
            <a:r>
              <a:rPr lang="en-US" dirty="0" smtClean="0"/>
              <a:t>                                  </a:t>
            </a:r>
            <a:r>
              <a:rPr lang="en-US" dirty="0"/>
              <a:t>			Confidential</a:t>
            </a:r>
          </a:p>
        </p:txBody>
      </p:sp>
      <p:sp>
        <p:nvSpPr>
          <p:cNvPr id="15" name="TextBox 7"/>
          <p:cNvSpPr txBox="1"/>
          <p:nvPr/>
        </p:nvSpPr>
        <p:spPr>
          <a:xfrm>
            <a:off x="676275" y="9285288"/>
            <a:ext cx="8153400" cy="862012"/>
          </a:xfrm>
          <a:prstGeom prst="rect">
            <a:avLst/>
          </a:prstGeom>
          <a:noFill/>
          <a:ln w="12700">
            <a:solidFill>
              <a:srgbClr val="000000"/>
            </a:solid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Wingdings" panose="05000000000000000000" pitchFamily="2" charset="2"/>
              <a:buChar char="Ø"/>
            </a:pPr>
            <a:r>
              <a:rPr lang="en-US" sz="1400" b="1" u="sng">
                <a:solidFill>
                  <a:srgbClr val="000000"/>
                </a:solidFill>
                <a:latin typeface="Verdana"/>
                <a:cs typeface="Verdana"/>
              </a:rPr>
              <a:t>Johnson &amp; Johnson PGHCC Position</a:t>
            </a:r>
            <a:r>
              <a:rPr lang="en-US" sz="1400">
                <a:solidFill>
                  <a:srgbClr val="000000"/>
                </a:solidFill>
                <a:latin typeface="Verdana"/>
                <a:cs typeface="Verdana"/>
              </a:rPr>
              <a:t>—</a:t>
            </a:r>
          </a:p>
          <a:p>
            <a:pPr lvl="1"/>
            <a:r>
              <a:rPr lang="en-US" sz="1400">
                <a:solidFill>
                  <a:srgbClr val="000000"/>
                </a:solidFill>
                <a:latin typeface="Verdana"/>
                <a:cs typeface="Verdana"/>
              </a:rPr>
              <a:t>Employees of former charity hospitals, which are now administered via public-private partnerships, will continue to be considered LA Public Servants and remain subject to the applicable compliance restrictions.</a:t>
            </a:r>
          </a:p>
        </p:txBody>
      </p:sp>
      <p:graphicFrame>
        <p:nvGraphicFramePr>
          <p:cNvPr id="17" name="Table 16"/>
          <p:cNvGraphicFramePr>
            <a:graphicFrameLocks noGrp="1"/>
          </p:cNvGraphicFramePr>
          <p:nvPr>
            <p:extLst>
              <p:ext uri="{D42A27DB-BD31-4B8C-83A1-F6EECF244321}">
                <p14:modId xmlns:p14="http://schemas.microsoft.com/office/powerpoint/2010/main" val="4070953074"/>
              </p:ext>
            </p:extLst>
          </p:nvPr>
        </p:nvGraphicFramePr>
        <p:xfrm>
          <a:off x="76200" y="1365894"/>
          <a:ext cx="8915400" cy="3282306"/>
        </p:xfrm>
        <a:graphic>
          <a:graphicData uri="http://schemas.openxmlformats.org/drawingml/2006/table">
            <a:tbl>
              <a:tblPr/>
              <a:tblGrid>
                <a:gridCol w="1628030"/>
                <a:gridCol w="1085353"/>
                <a:gridCol w="852777"/>
                <a:gridCol w="775252"/>
                <a:gridCol w="620202"/>
                <a:gridCol w="3953786"/>
              </a:tblGrid>
              <a:tr h="126665">
                <a:tc>
                  <a:txBody>
                    <a:bodyPr/>
                    <a:lstStyle/>
                    <a:p>
                      <a:pPr algn="ctr" fontAlgn="ctr"/>
                      <a:r>
                        <a:rPr lang="en-US" sz="1000" b="1" i="0" u="sng" strike="noStrike" dirty="0">
                          <a:solidFill>
                            <a:srgbClr val="000000"/>
                          </a:solidFill>
                          <a:effectLst/>
                          <a:latin typeface="Calibri"/>
                        </a:rPr>
                        <a:t>(Former) Charity Hospital</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000" b="1" i="0" u="sng" strike="noStrike" dirty="0">
                          <a:solidFill>
                            <a:srgbClr val="000000"/>
                          </a:solidFill>
                          <a:effectLst/>
                          <a:latin typeface="Calibri"/>
                        </a:rPr>
                        <a:t>Address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000" b="1" i="0" u="sng" strike="noStrike" dirty="0">
                          <a:solidFill>
                            <a:srgbClr val="000000"/>
                          </a:solidFill>
                          <a:effectLst/>
                          <a:latin typeface="Calibri"/>
                        </a:rPr>
                        <a:t>City</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000" b="1" i="0" u="sng" strike="noStrike" dirty="0">
                          <a:solidFill>
                            <a:srgbClr val="000000"/>
                          </a:solidFill>
                          <a:effectLst/>
                          <a:latin typeface="Calibri"/>
                        </a:rPr>
                        <a:t>Status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000" b="1" i="0" u="sng" strike="noStrike" dirty="0">
                          <a:solidFill>
                            <a:srgbClr val="000000"/>
                          </a:solidFill>
                          <a:effectLst/>
                          <a:latin typeface="Calibri"/>
                        </a:rPr>
                        <a:t>Transition Date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000" b="1" i="0" u="sng" strike="noStrike" dirty="0">
                          <a:solidFill>
                            <a:srgbClr val="000000"/>
                          </a:solidFill>
                          <a:effectLst/>
                          <a:latin typeface="Calibri"/>
                        </a:rPr>
                        <a:t>Notes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126665">
                <a:tc>
                  <a:txBody>
                    <a:bodyPr/>
                    <a:lstStyle/>
                    <a:p>
                      <a:pPr algn="ctr" fontAlgn="ctr"/>
                      <a:r>
                        <a:rPr lang="en-US" sz="1000" b="1" i="0" u="none" strike="noStrike" dirty="0">
                          <a:solidFill>
                            <a:srgbClr val="FFC000"/>
                          </a:solidFill>
                          <a:effectLst/>
                          <a:latin typeface="Calibri"/>
                        </a:rPr>
                        <a:t>Bogalusa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433 Plaza St.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Bogalusa</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3/17/2014</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 Now known as Our Lady of the Angels Hospital, administered by Franciscan Missionaries of Our Lady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E.A. Conway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4864 Jackson St.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Monroe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10/1/2013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Now known as University Health Conway, administered by University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0000"/>
                          </a:solidFill>
                          <a:effectLst/>
                          <a:latin typeface="Calibri"/>
                        </a:rPr>
                        <a:t>Earl K. Long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5825 Airline Hwy.</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Baton Rouge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0000"/>
                          </a:solidFill>
                          <a:effectLst/>
                          <a:latin typeface="Calibri"/>
                        </a:rPr>
                        <a:t>Closed</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4/22/2013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Former clinics of EKLMC are now managed by LSU Health Baton Rouge, a division of Our Lady of the Lake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146">
                <a:tc>
                  <a:txBody>
                    <a:bodyPr/>
                    <a:lstStyle/>
                    <a:p>
                      <a:pPr algn="ctr" fontAlgn="ctr"/>
                      <a:r>
                        <a:rPr lang="en-US" sz="1000" b="1" i="0" u="none" strike="noStrike" dirty="0">
                          <a:solidFill>
                            <a:srgbClr val="FF0000"/>
                          </a:solidFill>
                          <a:effectLst/>
                          <a:latin typeface="Calibri"/>
                        </a:rPr>
                        <a:t>Huey P. Long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352 Hospital Blvd.</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Pineville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0000"/>
                          </a:solidFill>
                          <a:effectLst/>
                          <a:latin typeface="Calibri"/>
                        </a:rPr>
                        <a:t>Closed</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6/30/2014</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 </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it-IT" sz="1000" b="1" i="0" u="none" strike="noStrike" dirty="0">
                          <a:solidFill>
                            <a:srgbClr val="00B050"/>
                          </a:solidFill>
                          <a:effectLst/>
                          <a:latin typeface="Calibri"/>
                        </a:rPr>
                        <a:t>Lallie Kemp Regional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52579 Hwy. 51 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Independence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B050"/>
                          </a:solidFill>
                          <a:effectLst/>
                          <a:latin typeface="Calibri"/>
                        </a:rPr>
                        <a:t>Public</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smtClean="0">
                          <a:solidFill>
                            <a:srgbClr val="000000"/>
                          </a:solidFill>
                          <a:effectLst/>
                          <a:latin typeface="Calibri"/>
                        </a:rPr>
                        <a:t>N/A</a:t>
                      </a:r>
                      <a:r>
                        <a:rPr lang="en-US" sz="1000" b="1" i="0" u="none" strike="noStrike" dirty="0">
                          <a:solidFill>
                            <a:srgbClr val="000000"/>
                          </a:solidFill>
                          <a:effectLst/>
                          <a:latin typeface="Calibri"/>
                        </a:rPr>
                        <a:t> </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Remains under public purview</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Leonard J. </a:t>
                      </a:r>
                      <a:r>
                        <a:rPr lang="en-US" sz="1000" b="1" i="0" u="none" strike="noStrike" dirty="0" err="1">
                          <a:solidFill>
                            <a:srgbClr val="FFC000"/>
                          </a:solidFill>
                          <a:effectLst/>
                          <a:latin typeface="Calibri"/>
                        </a:rPr>
                        <a:t>Chabert</a:t>
                      </a:r>
                      <a:r>
                        <a:rPr lang="en-US" sz="1000" b="1" i="0" u="none" strike="noStrike" dirty="0">
                          <a:solidFill>
                            <a:srgbClr val="FFC000"/>
                          </a:solidFill>
                          <a:effectLst/>
                          <a:latin typeface="Calibri"/>
                        </a:rPr>
                        <a:t>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1978 Industrial Blvd.</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Houma</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6/24/2013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Administered by </a:t>
                      </a:r>
                      <a:r>
                        <a:rPr lang="en-US" sz="1000" b="1" i="0" u="none" strike="noStrike" dirty="0" err="1">
                          <a:solidFill>
                            <a:srgbClr val="000000"/>
                          </a:solidFill>
                          <a:effectLst/>
                          <a:latin typeface="Calibri"/>
                        </a:rPr>
                        <a:t>Ochsner</a:t>
                      </a:r>
                      <a:r>
                        <a:rPr lang="en-US" sz="1000" b="1" i="0" u="none" strike="noStrike" dirty="0">
                          <a:solidFill>
                            <a:srgbClr val="000000"/>
                          </a:solidFill>
                          <a:effectLst/>
                          <a:latin typeface="Calibri"/>
                        </a:rPr>
                        <a:t>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University Hospital</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1501 Kings Hwy.</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Shreveport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10/1/2013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Now known as University Health Shreveport, administered by University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University Hospital (Interim LSU Public Hospital) of MCLNO</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2021 Perdido St.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New Orleans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6/24/2013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Administered by Louisiana Children’s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University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2390 W Congress St.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Calibri"/>
                        </a:rPr>
                        <a:t>Lafayette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6/24/2013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Administered by Lafayette General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65">
                <a:tc>
                  <a:txBody>
                    <a:bodyPr/>
                    <a:lstStyle/>
                    <a:p>
                      <a:pPr algn="ctr" fontAlgn="ctr"/>
                      <a:r>
                        <a:rPr lang="en-US" sz="1000" b="1" i="0" u="none" strike="noStrike" dirty="0">
                          <a:solidFill>
                            <a:srgbClr val="FFC000"/>
                          </a:solidFill>
                          <a:effectLst/>
                          <a:latin typeface="Calibri"/>
                        </a:rPr>
                        <a:t>W.O. Moss Regional Medical Center</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dirty="0">
                          <a:solidFill>
                            <a:srgbClr val="000000"/>
                          </a:solidFill>
                          <a:effectLst/>
                          <a:latin typeface="Calibri"/>
                        </a:rPr>
                        <a:t>1000 Walters St.</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Lake Charles</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FFC000"/>
                          </a:solidFill>
                          <a:effectLst/>
                          <a:latin typeface="Calibri"/>
                        </a:rPr>
                        <a:t>Public-Private</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ctr"/>
                      <a:r>
                        <a:rPr lang="en-US" sz="1000" b="1" i="0" u="none" strike="noStrike">
                          <a:solidFill>
                            <a:srgbClr val="000000"/>
                          </a:solidFill>
                          <a:effectLst/>
                          <a:latin typeface="Calibri"/>
                        </a:rPr>
                        <a:t>6/24/2013</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Administered by Lake Charles Memorial Health System</a:t>
                      </a:r>
                    </a:p>
                  </a:txBody>
                  <a:tcPr marL="5316" marR="5316" marT="53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TextBox 17"/>
          <p:cNvSpPr txBox="1"/>
          <p:nvPr/>
        </p:nvSpPr>
        <p:spPr>
          <a:xfrm>
            <a:off x="381000" y="4800600"/>
            <a:ext cx="8153400" cy="861774"/>
          </a:xfrm>
          <a:prstGeom prst="rect">
            <a:avLst/>
          </a:prstGeom>
          <a:noFill/>
          <a:ln w="12700">
            <a:solidFill>
              <a:srgbClr val="000000"/>
            </a:solidFill>
          </a:ln>
        </p:spPr>
        <p:txBody>
          <a:bodyPr wrap="square" lIns="0" tIns="0" rIns="0" bIns="0" rtlCol="0">
            <a:spAutoFit/>
          </a:bodyPr>
          <a:lstStyle/>
          <a:p>
            <a:pPr marL="285750" indent="-285750">
              <a:buFont typeface="Wingdings" panose="05000000000000000000" pitchFamily="2" charset="2"/>
              <a:buChar char="Ø"/>
            </a:pPr>
            <a:r>
              <a:rPr lang="en-US" sz="1400" b="1" u="sng" dirty="0" smtClean="0">
                <a:solidFill>
                  <a:srgbClr val="000000"/>
                </a:solidFill>
                <a:latin typeface="Verdana"/>
                <a:cs typeface="Verdana"/>
              </a:rPr>
              <a:t>Johnson &amp; Johnson PGHCC Position</a:t>
            </a:r>
            <a:r>
              <a:rPr lang="en-US" sz="1400" dirty="0" smtClean="0">
                <a:solidFill>
                  <a:srgbClr val="000000"/>
                </a:solidFill>
                <a:latin typeface="Verdana"/>
                <a:cs typeface="Verdana"/>
              </a:rPr>
              <a:t>—</a:t>
            </a:r>
          </a:p>
          <a:p>
            <a:pPr lvl="1"/>
            <a:r>
              <a:rPr lang="en-US" sz="1400" dirty="0" smtClean="0">
                <a:solidFill>
                  <a:srgbClr val="000000"/>
                </a:solidFill>
                <a:latin typeface="Verdana"/>
                <a:cs typeface="Verdana"/>
              </a:rPr>
              <a:t>Employees of former charity hospitals, which are now administered via public-private partnerships, will continue to be considered LA Public Servants and remain subject to the applicable compliance restrictions.</a:t>
            </a:r>
          </a:p>
        </p:txBody>
      </p:sp>
    </p:spTree>
    <p:extLst>
      <p:ext uri="{BB962C8B-B14F-4D97-AF65-F5344CB8AC3E}">
        <p14:creationId xmlns:p14="http://schemas.microsoft.com/office/powerpoint/2010/main" val="29663255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Validation</a:t>
            </a:r>
            <a:r>
              <a:rPr lang="en-US" b="1" dirty="0"/>
              <a:t> </a:t>
            </a:r>
            <a:r>
              <a:rPr lang="en-US" b="1" dirty="0" smtClean="0"/>
              <a:t>Resources</a:t>
            </a:r>
            <a:endParaRPr lang="en-US" b="1" dirty="0"/>
          </a:p>
        </p:txBody>
      </p:sp>
      <p:sp>
        <p:nvSpPr>
          <p:cNvPr id="3" name="Content Placeholder 2"/>
          <p:cNvSpPr>
            <a:spLocks noGrp="1"/>
          </p:cNvSpPr>
          <p:nvPr>
            <p:ph idx="1"/>
          </p:nvPr>
        </p:nvSpPr>
        <p:spPr>
          <a:xfrm>
            <a:off x="228600" y="1447800"/>
            <a:ext cx="8642683" cy="4709285"/>
          </a:xfrm>
        </p:spPr>
        <p:txBody>
          <a:bodyPr/>
          <a:lstStyle/>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342900" marR="0" lvl="0" indent="-342900">
              <a:spcBef>
                <a:spcPts val="0"/>
              </a:spcBef>
              <a:spcAft>
                <a:spcPts val="0"/>
              </a:spcAft>
              <a:buFont typeface="+mj-lt"/>
              <a:buAutoNum type="arabicParenR"/>
            </a:pPr>
            <a:r>
              <a:rPr lang="en-US" b="1" u="sng" dirty="0">
                <a:latin typeface="Calibri"/>
                <a:ea typeface="Times New Roman"/>
              </a:rPr>
              <a:t>Louisiana State University Health Sciences Center (LSUHSC) Employee </a:t>
            </a:r>
            <a:r>
              <a:rPr lang="en-US" b="1" u="sng" dirty="0" smtClean="0">
                <a:latin typeface="Calibri"/>
                <a:ea typeface="Times New Roman"/>
              </a:rPr>
              <a:t>Directory</a:t>
            </a:r>
            <a:r>
              <a:rPr lang="en-US" dirty="0" smtClean="0">
                <a:latin typeface="Calibri"/>
                <a:ea typeface="Times New Roman"/>
              </a:rPr>
              <a:t>—</a:t>
            </a:r>
          </a:p>
          <a:p>
            <a:pPr marL="612775" lvl="1" indent="-342900">
              <a:spcBef>
                <a:spcPts val="0"/>
              </a:spcBef>
              <a:spcAft>
                <a:spcPts val="0"/>
              </a:spcAft>
              <a:buFont typeface="Courier New" panose="02070309020205020404" pitchFamily="49" charset="0"/>
              <a:buChar char="o"/>
            </a:pPr>
            <a:r>
              <a:rPr lang="en-US" dirty="0">
                <a:latin typeface="Calibri"/>
                <a:ea typeface="Times New Roman"/>
              </a:rPr>
              <a:t>S</a:t>
            </a:r>
            <a:r>
              <a:rPr lang="en-US" dirty="0" smtClean="0">
                <a:latin typeface="Calibri"/>
                <a:ea typeface="Times New Roman"/>
              </a:rPr>
              <a:t>earchable</a:t>
            </a:r>
            <a:r>
              <a:rPr lang="en-US" dirty="0">
                <a:latin typeface="Calibri"/>
                <a:ea typeface="Times New Roman"/>
              </a:rPr>
              <a:t>, publicly available </a:t>
            </a:r>
            <a:r>
              <a:rPr lang="en-US" dirty="0" smtClean="0">
                <a:latin typeface="Calibri"/>
                <a:ea typeface="Times New Roman"/>
              </a:rPr>
              <a:t>database: </a:t>
            </a:r>
            <a:r>
              <a:rPr lang="en-US" u="sng" dirty="0" smtClean="0">
                <a:solidFill>
                  <a:srgbClr val="0000FF"/>
                </a:solidFill>
                <a:latin typeface="Calibri"/>
                <a:ea typeface="Times New Roman"/>
                <a:hlinkClick r:id="rId3"/>
              </a:rPr>
              <a:t>https</a:t>
            </a:r>
            <a:r>
              <a:rPr lang="en-US" u="sng" dirty="0">
                <a:solidFill>
                  <a:srgbClr val="0000FF"/>
                </a:solidFill>
                <a:latin typeface="Calibri"/>
                <a:ea typeface="Times New Roman"/>
                <a:hlinkClick r:id="rId3"/>
              </a:rPr>
              <a:t>://www.lsuhsc.edu/directory/</a:t>
            </a:r>
            <a:r>
              <a:rPr lang="en-US" dirty="0">
                <a:latin typeface="Calibri"/>
                <a:ea typeface="Times New Roman"/>
              </a:rPr>
              <a:t> </a:t>
            </a:r>
          </a:p>
          <a:p>
            <a:pPr lvl="1" indent="0">
              <a:spcBef>
                <a:spcPts val="0"/>
              </a:spcBef>
              <a:spcAft>
                <a:spcPts val="0"/>
              </a:spcAft>
              <a:buNone/>
            </a:pPr>
            <a:endParaRPr lang="en-US" dirty="0" smtClean="0">
              <a:latin typeface="Calibri"/>
              <a:ea typeface="Times New Roman"/>
            </a:endParaRPr>
          </a:p>
          <a:p>
            <a:pPr lvl="1" indent="0">
              <a:spcBef>
                <a:spcPts val="0"/>
              </a:spcBef>
              <a:spcAft>
                <a:spcPts val="0"/>
              </a:spcAft>
              <a:buNone/>
            </a:pPr>
            <a:r>
              <a:rPr lang="en-US" sz="2800" b="1" dirty="0" smtClean="0">
                <a:latin typeface="Calibri"/>
                <a:ea typeface="Times New Roman"/>
              </a:rPr>
              <a:t>AND</a:t>
            </a:r>
          </a:p>
          <a:p>
            <a:pPr lvl="1" indent="0">
              <a:spcBef>
                <a:spcPts val="0"/>
              </a:spcBef>
              <a:spcAft>
                <a:spcPts val="0"/>
              </a:spcAft>
              <a:buNone/>
            </a:pPr>
            <a:endParaRPr lang="en-US" dirty="0" smtClean="0">
              <a:latin typeface="Calibri"/>
              <a:ea typeface="Times New Roman"/>
            </a:endParaRPr>
          </a:p>
          <a:p>
            <a:pPr marL="342900" indent="-342900">
              <a:spcBef>
                <a:spcPts val="0"/>
              </a:spcBef>
              <a:spcAft>
                <a:spcPts val="0"/>
              </a:spcAft>
              <a:buFont typeface="+mj-lt"/>
              <a:buAutoNum type="arabicParenR"/>
            </a:pPr>
            <a:r>
              <a:rPr lang="en-US" b="1" u="sng" dirty="0" smtClean="0">
                <a:latin typeface="Calibri"/>
                <a:ea typeface="Times New Roman"/>
              </a:rPr>
              <a:t>LA Compliance Audit Excel Search Tool</a:t>
            </a:r>
            <a:r>
              <a:rPr lang="en-US" dirty="0" smtClean="0">
                <a:latin typeface="Calibri"/>
                <a:ea typeface="Times New Roman"/>
              </a:rPr>
              <a:t>—</a:t>
            </a:r>
          </a:p>
          <a:p>
            <a:pPr marL="612775" lvl="1" indent="-342900">
              <a:spcBef>
                <a:spcPts val="0"/>
              </a:spcBef>
              <a:spcAft>
                <a:spcPts val="0"/>
              </a:spcAft>
              <a:buFont typeface="Courier New" panose="02070309020205020404" pitchFamily="49" charset="0"/>
              <a:buChar char="o"/>
            </a:pPr>
            <a:r>
              <a:rPr lang="en-US" dirty="0">
                <a:latin typeface="+mn-lt"/>
                <a:ea typeface="Times New Roman"/>
              </a:rPr>
              <a:t>S</a:t>
            </a:r>
            <a:r>
              <a:rPr lang="en-US" dirty="0" smtClean="0">
                <a:latin typeface="+mn-lt"/>
                <a:ea typeface="Times New Roman"/>
              </a:rPr>
              <a:t>earchable</a:t>
            </a:r>
            <a:r>
              <a:rPr lang="en-US" dirty="0">
                <a:latin typeface="+mn-lt"/>
                <a:ea typeface="Times New Roman"/>
              </a:rPr>
              <a:t>, </a:t>
            </a:r>
            <a:r>
              <a:rPr lang="en-US" dirty="0" smtClean="0">
                <a:latin typeface="+mn-lt"/>
                <a:ea typeface="Times New Roman"/>
              </a:rPr>
              <a:t>company-internal </a:t>
            </a:r>
            <a:r>
              <a:rPr lang="en-US" dirty="0" smtClean="0">
                <a:latin typeface="+mn-lt"/>
                <a:ea typeface="Times New Roman"/>
              </a:rPr>
              <a:t>database</a:t>
            </a:r>
            <a:r>
              <a:rPr lang="en-US" dirty="0" smtClean="0">
                <a:latin typeface="+mn-lt"/>
                <a:ea typeface="Times New Roman"/>
              </a:rPr>
              <a:t>: </a:t>
            </a:r>
            <a:r>
              <a:rPr lang="en-US" dirty="0" smtClean="0">
                <a:latin typeface="+mn-lt"/>
                <a:ea typeface="Times New Roman"/>
                <a:hlinkClick r:id="rId4"/>
              </a:rPr>
              <a:t>http</a:t>
            </a:r>
            <a:r>
              <a:rPr lang="en-US" dirty="0">
                <a:latin typeface="+mn-lt"/>
                <a:ea typeface="Times New Roman"/>
                <a:hlinkClick r:id="rId4"/>
              </a:rPr>
              <a:t>://</a:t>
            </a:r>
            <a:r>
              <a:rPr lang="en-US" dirty="0" smtClean="0">
                <a:latin typeface="+mn-lt"/>
                <a:ea typeface="Times New Roman"/>
                <a:hlinkClick r:id="rId4"/>
              </a:rPr>
              <a:t>www.totalitygatewayresources.com/sites/default/files/LA%20Compliance%20Audit%20Excel%20Search%20Tool_1.xlsx</a:t>
            </a:r>
            <a:endParaRPr lang="en-US" dirty="0" smtClean="0">
              <a:latin typeface="+mn-lt"/>
              <a:ea typeface="Times New Roman"/>
            </a:endParaRPr>
          </a:p>
          <a:p>
            <a:pPr marL="612775" lvl="1" indent="-342900">
              <a:spcBef>
                <a:spcPts val="0"/>
              </a:spcBef>
              <a:spcAft>
                <a:spcPts val="0"/>
              </a:spcAft>
              <a:buFont typeface="Courier New" panose="02070309020205020404" pitchFamily="49" charset="0"/>
              <a:buChar char="o"/>
            </a:pPr>
            <a:endParaRPr lang="en-US" dirty="0">
              <a:latin typeface="+mn-lt"/>
              <a:ea typeface="Times New Roman"/>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marL="53975" lvl="1" indent="0">
              <a:buClr>
                <a:srgbClr val="F30617"/>
              </a:buClr>
              <a:buNone/>
            </a:pPr>
            <a:endParaRPr lang="en-US" sz="1200" dirty="0" smtClean="0">
              <a:solidFill>
                <a:srgbClr val="555555">
                  <a:lumMod val="50000"/>
                </a:srgbClr>
              </a:solidFill>
            </a:endParaRPr>
          </a:p>
          <a:p>
            <a:pPr marL="53975" lvl="1" indent="0">
              <a:buClr>
                <a:srgbClr val="F30617"/>
              </a:buClr>
              <a:buNone/>
            </a:pPr>
            <a:endParaRPr lang="en-US" sz="1200" dirty="0">
              <a:solidFill>
                <a:srgbClr val="555555">
                  <a:lumMod val="50000"/>
                </a:srgbClr>
              </a:solidFill>
            </a:endParaRPr>
          </a:p>
          <a:p>
            <a:pPr lvl="1">
              <a:buClr>
                <a:srgbClr val="F30617"/>
              </a:buClr>
              <a:buFont typeface="Wingdings" panose="05000000000000000000" pitchFamily="2" charset="2"/>
              <a:buChar char="Ø"/>
            </a:pPr>
            <a:endParaRPr lang="en-US" sz="1400" b="1" u="sng" dirty="0" smtClean="0">
              <a:solidFill>
                <a:srgbClr val="555555">
                  <a:lumMod val="50000"/>
                </a:srgbClr>
              </a:solidFill>
            </a:endParaRPr>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spTree>
    <p:extLst>
      <p:ext uri="{BB962C8B-B14F-4D97-AF65-F5344CB8AC3E}">
        <p14:creationId xmlns:p14="http://schemas.microsoft.com/office/powerpoint/2010/main" val="19406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LSUHSC </a:t>
            </a:r>
            <a:br>
              <a:rPr lang="en-US" b="1" dirty="0" smtClean="0"/>
            </a:br>
            <a:r>
              <a:rPr lang="en-US" b="1" dirty="0" smtClean="0"/>
              <a:t>Employee Directory</a:t>
            </a:r>
            <a:endParaRPr lang="en-US" b="1" dirty="0"/>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89916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81100" y="1371600"/>
            <a:ext cx="7200900" cy="200055"/>
          </a:xfrm>
          <a:prstGeom prst="rect">
            <a:avLst/>
          </a:prstGeom>
          <a:noFill/>
          <a:ln w="19050">
            <a:solidFill>
              <a:srgbClr val="FF0000"/>
            </a:solidFill>
          </a:ln>
        </p:spPr>
        <p:txBody>
          <a:bodyPr wrap="square" lIns="0" tIns="0" rIns="0" bIns="0" rtlCol="0">
            <a:spAutoFit/>
          </a:bodyPr>
          <a:lstStyle/>
          <a:p>
            <a:pPr algn="ctr"/>
            <a:r>
              <a:rPr lang="en-US" sz="1300" b="1" dirty="0" smtClean="0">
                <a:solidFill>
                  <a:srgbClr val="000000"/>
                </a:solidFill>
                <a:latin typeface="Verdana"/>
                <a:cs typeface="Verdana"/>
              </a:rPr>
              <a:t>1.   In your web browser, go to </a:t>
            </a:r>
            <a:r>
              <a:rPr lang="en-US" sz="1300" b="1" dirty="0" smtClean="0">
                <a:solidFill>
                  <a:srgbClr val="000000"/>
                </a:solidFill>
                <a:latin typeface="Verdana"/>
                <a:cs typeface="Verdana"/>
                <a:hlinkClick r:id="rId4"/>
              </a:rPr>
              <a:t>https</a:t>
            </a:r>
            <a:r>
              <a:rPr lang="en-US" sz="1300" b="1" dirty="0">
                <a:solidFill>
                  <a:srgbClr val="000000"/>
                </a:solidFill>
                <a:latin typeface="Verdana"/>
                <a:cs typeface="Verdana"/>
                <a:hlinkClick r:id="rId4"/>
              </a:rPr>
              <a:t>://www.lsuhsc.edu/directory</a:t>
            </a:r>
            <a:r>
              <a:rPr lang="en-US" sz="1300" b="1" dirty="0" smtClean="0">
                <a:solidFill>
                  <a:srgbClr val="000000"/>
                </a:solidFill>
                <a:latin typeface="Verdana"/>
                <a:cs typeface="Verdana"/>
                <a:hlinkClick r:id="rId4"/>
              </a:rPr>
              <a:t>/</a:t>
            </a:r>
            <a:r>
              <a:rPr lang="en-US" sz="1300" b="1" dirty="0" smtClean="0">
                <a:solidFill>
                  <a:srgbClr val="000000"/>
                </a:solidFill>
                <a:latin typeface="Verdana"/>
                <a:cs typeface="Verdana"/>
              </a:rPr>
              <a:t>.   </a:t>
            </a:r>
          </a:p>
        </p:txBody>
      </p:sp>
      <p:sp>
        <p:nvSpPr>
          <p:cNvPr id="6" name="TextBox 5"/>
          <p:cNvSpPr txBox="1"/>
          <p:nvPr/>
        </p:nvSpPr>
        <p:spPr>
          <a:xfrm>
            <a:off x="3429000" y="3505200"/>
            <a:ext cx="4343400" cy="400110"/>
          </a:xfrm>
          <a:prstGeom prst="rect">
            <a:avLst/>
          </a:prstGeom>
          <a:noFill/>
          <a:ln w="19050">
            <a:solidFill>
              <a:srgbClr val="FF0000"/>
            </a:solidFill>
          </a:ln>
        </p:spPr>
        <p:txBody>
          <a:bodyPr wrap="square" lIns="0" tIns="0" rIns="0" bIns="0" rtlCol="0">
            <a:spAutoFit/>
          </a:bodyPr>
          <a:lstStyle/>
          <a:p>
            <a:pPr algn="ctr"/>
            <a:r>
              <a:rPr lang="en-US" sz="1300" b="1" dirty="0" smtClean="0">
                <a:solidFill>
                  <a:srgbClr val="000000"/>
                </a:solidFill>
                <a:latin typeface="Verdana"/>
                <a:cs typeface="Verdana"/>
              </a:rPr>
              <a:t>2.   Enter the HCP’s last and/or first name, or beginning letters of either. </a:t>
            </a:r>
          </a:p>
        </p:txBody>
      </p:sp>
      <p:cxnSp>
        <p:nvCxnSpPr>
          <p:cNvPr id="5" name="Straight Arrow Connector 4"/>
          <p:cNvCxnSpPr/>
          <p:nvPr/>
        </p:nvCxnSpPr>
        <p:spPr>
          <a:xfrm flipH="1" flipV="1">
            <a:off x="2971800" y="3518356"/>
            <a:ext cx="457200" cy="215444"/>
          </a:xfrm>
          <a:prstGeom prst="straightConnector1">
            <a:avLst/>
          </a:prstGeom>
          <a:ln w="25400" cap="flat" cmpd="sng" algn="ctr">
            <a:solidFill>
              <a:srgbClr val="FF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971800" y="3733800"/>
            <a:ext cx="457200" cy="171510"/>
          </a:xfrm>
          <a:prstGeom prst="straightConnector1">
            <a:avLst/>
          </a:prstGeom>
          <a:ln w="25400" cap="flat" cmpd="sng" algn="ctr">
            <a:solidFill>
              <a:srgbClr val="FF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2514600" y="4191000"/>
            <a:ext cx="2057400" cy="152400"/>
          </a:xfrm>
          <a:prstGeom prst="straightConnector1">
            <a:avLst/>
          </a:prstGeom>
          <a:ln w="25400" cap="flat" cmpd="sng" algn="ctr">
            <a:solidFill>
              <a:srgbClr val="FF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72000" y="4248090"/>
            <a:ext cx="4343400" cy="400110"/>
          </a:xfrm>
          <a:prstGeom prst="rect">
            <a:avLst/>
          </a:prstGeom>
          <a:noFill/>
          <a:ln w="19050">
            <a:solidFill>
              <a:srgbClr val="FF0000"/>
            </a:solidFill>
          </a:ln>
        </p:spPr>
        <p:txBody>
          <a:bodyPr wrap="square" lIns="0" tIns="0" rIns="0" bIns="0" rtlCol="0">
            <a:spAutoFit/>
          </a:bodyPr>
          <a:lstStyle/>
          <a:p>
            <a:pPr algn="ctr"/>
            <a:r>
              <a:rPr lang="en-US" sz="1300" b="1" dirty="0" smtClean="0">
                <a:solidFill>
                  <a:srgbClr val="000000"/>
                </a:solidFill>
                <a:latin typeface="Verdana"/>
                <a:cs typeface="Verdana"/>
              </a:rPr>
              <a:t>3.   Select and search both </a:t>
            </a:r>
            <a:r>
              <a:rPr lang="en-US" sz="1300" b="1" i="1" dirty="0" smtClean="0">
                <a:solidFill>
                  <a:srgbClr val="000000"/>
                </a:solidFill>
                <a:latin typeface="Verdana"/>
                <a:cs typeface="Verdana"/>
              </a:rPr>
              <a:t>Site </a:t>
            </a:r>
            <a:r>
              <a:rPr lang="en-US" sz="1300" b="1" dirty="0" smtClean="0">
                <a:solidFill>
                  <a:srgbClr val="000000"/>
                </a:solidFill>
                <a:latin typeface="Verdana"/>
                <a:cs typeface="Verdana"/>
              </a:rPr>
              <a:t>options for the HCP. </a:t>
            </a:r>
          </a:p>
        </p:txBody>
      </p:sp>
      <p:cxnSp>
        <p:nvCxnSpPr>
          <p:cNvPr id="22" name="Straight Arrow Connector 21"/>
          <p:cNvCxnSpPr>
            <a:stCxn id="32" idx="1"/>
          </p:cNvCxnSpPr>
          <p:nvPr/>
        </p:nvCxnSpPr>
        <p:spPr>
          <a:xfrm flipH="1" flipV="1">
            <a:off x="2286000" y="5257800"/>
            <a:ext cx="762000" cy="200055"/>
          </a:xfrm>
          <a:prstGeom prst="straightConnector1">
            <a:avLst/>
          </a:prstGeom>
          <a:ln w="25400" cap="flat" cmpd="sng" algn="ctr">
            <a:solidFill>
              <a:srgbClr val="FF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8000" y="5257800"/>
            <a:ext cx="5867400" cy="400110"/>
          </a:xfrm>
          <a:prstGeom prst="rect">
            <a:avLst/>
          </a:prstGeom>
          <a:noFill/>
          <a:ln w="19050">
            <a:solidFill>
              <a:srgbClr val="FF0000"/>
            </a:solidFill>
          </a:ln>
        </p:spPr>
        <p:txBody>
          <a:bodyPr wrap="square" lIns="0" tIns="0" rIns="0" bIns="0" rtlCol="0">
            <a:spAutoFit/>
          </a:bodyPr>
          <a:lstStyle/>
          <a:p>
            <a:pPr algn="ctr"/>
            <a:r>
              <a:rPr lang="en-US" sz="1300" b="1" dirty="0" smtClean="0">
                <a:solidFill>
                  <a:srgbClr val="000000"/>
                </a:solidFill>
                <a:latin typeface="Verdana"/>
                <a:cs typeface="Verdana"/>
              </a:rPr>
              <a:t>4.   Click on </a:t>
            </a:r>
            <a:r>
              <a:rPr lang="en-US" sz="1300" b="1" i="1" dirty="0" smtClean="0">
                <a:solidFill>
                  <a:srgbClr val="000000"/>
                </a:solidFill>
                <a:latin typeface="Verdana"/>
                <a:cs typeface="Verdana"/>
              </a:rPr>
              <a:t>Find Now</a:t>
            </a:r>
            <a:r>
              <a:rPr lang="en-US" sz="1300" b="1" dirty="0" smtClean="0">
                <a:solidFill>
                  <a:srgbClr val="000000"/>
                </a:solidFill>
                <a:latin typeface="Verdana"/>
                <a:cs typeface="Verdana"/>
              </a:rPr>
              <a:t>. If there are matches against the HCP data you entered, the record(s) will display below.</a:t>
            </a:r>
          </a:p>
        </p:txBody>
      </p:sp>
    </p:spTree>
    <p:extLst>
      <p:ext uri="{BB962C8B-B14F-4D97-AF65-F5344CB8AC3E}">
        <p14:creationId xmlns:p14="http://schemas.microsoft.com/office/powerpoint/2010/main" val="10808473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Compliance</a:t>
            </a:r>
            <a:br>
              <a:rPr lang="en-US" b="1" dirty="0" smtClean="0"/>
            </a:br>
            <a:r>
              <a:rPr lang="en-US" b="1" dirty="0" smtClean="0"/>
              <a:t>Audit Excel Search Tool</a:t>
            </a:r>
            <a:endParaRPr lang="en-US" b="1" dirty="0"/>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sp>
        <p:nvSpPr>
          <p:cNvPr id="5" name="Rectangle 4"/>
          <p:cNvSpPr/>
          <p:nvPr/>
        </p:nvSpPr>
        <p:spPr>
          <a:xfrm>
            <a:off x="76200" y="1016913"/>
            <a:ext cx="9144000" cy="430887"/>
          </a:xfrm>
          <a:prstGeom prst="rect">
            <a:avLst/>
          </a:prstGeom>
        </p:spPr>
        <p:txBody>
          <a:bodyPr wrap="square">
            <a:spAutoFit/>
          </a:bodyPr>
          <a:lstStyle/>
          <a:p>
            <a:pPr defTabSz="457200" fontAlgn="base"/>
            <a:r>
              <a:rPr lang="en-US" sz="1100" b="1" dirty="0" smtClean="0">
                <a:solidFill>
                  <a:srgbClr val="555555">
                    <a:lumMod val="50000"/>
                  </a:srgbClr>
                </a:solidFill>
                <a:ea typeface="Verdana" pitchFamily="34" charset="0"/>
                <a:cs typeface="Arial" pitchFamily="34" charset="0"/>
              </a:rPr>
              <a:t>Located on Totality Training Guidance &amp; Resources homepage — </a:t>
            </a:r>
            <a:r>
              <a:rPr lang="en-US" sz="1100" dirty="0" smtClean="0">
                <a:hlinkClick r:id="rId3"/>
              </a:rPr>
              <a:t>http</a:t>
            </a:r>
            <a:r>
              <a:rPr lang="en-US" sz="1100" dirty="0">
                <a:hlinkClick r:id="rId3"/>
              </a:rPr>
              <a:t>://</a:t>
            </a:r>
            <a:r>
              <a:rPr lang="en-US" sz="1100" dirty="0" smtClean="0">
                <a:hlinkClick r:id="rId3"/>
              </a:rPr>
              <a:t>totalityportal.jnj.com/Pages/Training%20Guidance%20and%20Resources.aspx</a:t>
            </a:r>
            <a:endParaRPr lang="en-US" sz="1100" dirty="0" smtClean="0"/>
          </a:p>
          <a:p>
            <a:pPr defTabSz="457200" fontAlgn="base"/>
            <a:endParaRPr lang="en-US" sz="11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32356"/>
            <a:ext cx="9143999" cy="562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4872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Validation </a:t>
            </a:r>
            <a:br>
              <a:rPr lang="en-US" b="1" dirty="0" smtClean="0"/>
            </a:br>
            <a:r>
              <a:rPr lang="en-US" b="1" dirty="0" smtClean="0"/>
              <a:t>Process Steps</a:t>
            </a:r>
            <a:endParaRPr lang="en-US" b="1" dirty="0"/>
          </a:p>
        </p:txBody>
      </p:sp>
      <p:sp>
        <p:nvSpPr>
          <p:cNvPr id="7" name="Footer Placeholder 3"/>
          <p:cNvSpPr>
            <a:spLocks noGrp="1"/>
          </p:cNvSpPr>
          <p:nvPr>
            <p:ph type="ftr" sz="quarter" idx="10"/>
          </p:nvPr>
        </p:nvSpPr>
        <p:spPr>
          <a:xfrm>
            <a:off x="457200" y="6343650"/>
            <a:ext cx="5791200" cy="196850"/>
          </a:xfrm>
        </p:spPr>
        <p:txBody>
          <a:bodyPr/>
          <a:lstStyle/>
          <a:p>
            <a:pPr defTabSz="457200" fontAlgn="base">
              <a:spcBef>
                <a:spcPct val="0"/>
              </a:spcBef>
              <a:spcAft>
                <a:spcPct val="0"/>
              </a:spcAft>
              <a:defRPr/>
            </a:pPr>
            <a:r>
              <a:rPr lang="en-US" dirty="0"/>
              <a:t>	                                  			Confidential</a:t>
            </a:r>
          </a:p>
        </p:txBody>
      </p:sp>
      <p:sp>
        <p:nvSpPr>
          <p:cNvPr id="3" name="Rectangle 2"/>
          <p:cNvSpPr/>
          <p:nvPr/>
        </p:nvSpPr>
        <p:spPr>
          <a:xfrm>
            <a:off x="0" y="1225689"/>
            <a:ext cx="9144000" cy="5632311"/>
          </a:xfrm>
          <a:prstGeom prst="rect">
            <a:avLst/>
          </a:prstGeom>
        </p:spPr>
        <p:txBody>
          <a:bodyPr wrap="square">
            <a:spAutoFit/>
          </a:bodyPr>
          <a:lstStyle/>
          <a:p>
            <a:pPr marL="287338" marR="0" lvl="0" indent="-287338">
              <a:spcBef>
                <a:spcPts val="0"/>
              </a:spcBef>
              <a:spcAft>
                <a:spcPts val="0"/>
              </a:spcAft>
              <a:buFont typeface="+mj-lt"/>
              <a:buAutoNum type="arabicParenR"/>
              <a:tabLst>
                <a:tab pos="237490" algn="l"/>
              </a:tabLst>
            </a:pPr>
            <a:r>
              <a:rPr lang="en-US" sz="1200" b="1" u="sng" dirty="0">
                <a:ea typeface="Calibri"/>
              </a:rPr>
              <a:t>Conduct LSUHSC Employee Directory Check by HCP Name</a:t>
            </a:r>
            <a:r>
              <a:rPr lang="en-US" sz="1200" b="1" dirty="0">
                <a:ea typeface="Calibri"/>
              </a:rPr>
              <a:t>—</a:t>
            </a:r>
            <a:endParaRPr lang="en-US" sz="1200" dirty="0">
              <a:latin typeface="Times New Roman"/>
              <a:ea typeface="Times New Roman"/>
            </a:endParaRPr>
          </a:p>
          <a:p>
            <a:pPr marL="742950" marR="0" lvl="1" indent="-285750">
              <a:spcBef>
                <a:spcPts val="0"/>
              </a:spcBef>
              <a:spcAft>
                <a:spcPts val="0"/>
              </a:spcAft>
              <a:buFont typeface="+mj-lt"/>
              <a:buAutoNum type="alphaLcPeriod"/>
              <a:tabLst>
                <a:tab pos="905510" algn="l"/>
              </a:tabLst>
            </a:pPr>
            <a:r>
              <a:rPr lang="en-US" sz="1200" dirty="0">
                <a:ea typeface="Calibri"/>
              </a:rPr>
              <a:t>If the HCP </a:t>
            </a:r>
            <a:r>
              <a:rPr lang="en-US" sz="1200" b="1" dirty="0">
                <a:ea typeface="Calibri"/>
              </a:rPr>
              <a:t>IS</a:t>
            </a:r>
            <a:r>
              <a:rPr lang="en-US" sz="1200" dirty="0">
                <a:ea typeface="Calibri"/>
              </a:rPr>
              <a:t> </a:t>
            </a:r>
            <a:r>
              <a:rPr lang="en-US" sz="1200" b="1" dirty="0">
                <a:ea typeface="Calibri"/>
              </a:rPr>
              <a:t>NOT</a:t>
            </a:r>
            <a:r>
              <a:rPr lang="en-US" sz="1200" dirty="0">
                <a:ea typeface="Calibri"/>
              </a:rPr>
              <a:t> listed in the directory, then proceed to Step 2. </a:t>
            </a:r>
            <a:endParaRPr lang="en-US" sz="1200" dirty="0">
              <a:latin typeface="Times New Roman"/>
              <a:ea typeface="Times New Roman"/>
            </a:endParaRPr>
          </a:p>
          <a:p>
            <a:pPr marL="742950" marR="0" lvl="1" indent="-285750">
              <a:spcBef>
                <a:spcPts val="0"/>
              </a:spcBef>
              <a:spcAft>
                <a:spcPts val="0"/>
              </a:spcAft>
              <a:buFont typeface="+mj-lt"/>
              <a:buAutoNum type="alphaLcPeriod"/>
              <a:tabLst>
                <a:tab pos="905510" algn="l"/>
              </a:tabLst>
            </a:pPr>
            <a:r>
              <a:rPr lang="en-US" sz="1200" dirty="0">
                <a:ea typeface="Calibri"/>
              </a:rPr>
              <a:t>If HCP </a:t>
            </a:r>
            <a:r>
              <a:rPr lang="en-US" sz="1200" b="1" dirty="0">
                <a:ea typeface="Calibri"/>
              </a:rPr>
              <a:t>IS</a:t>
            </a:r>
            <a:r>
              <a:rPr lang="en-US" sz="1200" dirty="0">
                <a:ea typeface="Calibri"/>
              </a:rPr>
              <a:t> listed in the directory, then proceed to Step </a:t>
            </a:r>
            <a:r>
              <a:rPr lang="en-US" sz="1200" dirty="0" smtClean="0">
                <a:ea typeface="Calibri"/>
              </a:rPr>
              <a:t>3.</a:t>
            </a:r>
          </a:p>
          <a:p>
            <a:pPr marL="742950" marR="0" lvl="1" indent="-285750">
              <a:spcBef>
                <a:spcPts val="0"/>
              </a:spcBef>
              <a:spcAft>
                <a:spcPts val="0"/>
              </a:spcAft>
              <a:buFont typeface="+mj-lt"/>
              <a:buAutoNum type="alphaLcPeriod"/>
              <a:tabLst>
                <a:tab pos="905510" algn="l"/>
              </a:tabLst>
            </a:pPr>
            <a:endParaRPr lang="en-US" sz="1200" dirty="0">
              <a:latin typeface="Times New Roman"/>
              <a:ea typeface="Calibri"/>
            </a:endParaRPr>
          </a:p>
          <a:p>
            <a:pPr marL="285750" indent="-285750">
              <a:buFont typeface="+mj-lt"/>
              <a:buAutoNum type="arabicParenR"/>
              <a:tabLst>
                <a:tab pos="341313" algn="l"/>
                <a:tab pos="904875" algn="l"/>
              </a:tabLst>
            </a:pPr>
            <a:r>
              <a:rPr lang="en-US" sz="1200" b="1" u="sng" dirty="0" smtClean="0">
                <a:ea typeface="Times New Roman"/>
              </a:rPr>
              <a:t>Conduct LA Compliance Audit Report Database Check by HCP Name/Address</a:t>
            </a:r>
            <a:r>
              <a:rPr lang="en-US" sz="1200" b="1" dirty="0" smtClean="0">
                <a:ea typeface="Times New Roman"/>
              </a:rPr>
              <a:t>—</a:t>
            </a:r>
            <a:endParaRPr lang="en-US" sz="1200" dirty="0" smtClean="0">
              <a:latin typeface="Times New Roman"/>
              <a:ea typeface="Times New Roman"/>
            </a:endParaRPr>
          </a:p>
          <a:p>
            <a:pPr marL="742950" marR="0" lvl="1" indent="-285750">
              <a:spcBef>
                <a:spcPts val="0"/>
              </a:spcBef>
              <a:spcAft>
                <a:spcPts val="0"/>
              </a:spcAft>
              <a:buFont typeface="+mj-lt"/>
              <a:buAutoNum type="alphaLcPeriod"/>
              <a:tabLst>
                <a:tab pos="685800" algn="l"/>
              </a:tabLst>
            </a:pPr>
            <a:r>
              <a:rPr lang="en-US" sz="1200" dirty="0" smtClean="0">
                <a:ea typeface="Times New Roman"/>
              </a:rPr>
              <a:t>If </a:t>
            </a:r>
            <a:r>
              <a:rPr lang="en-US" sz="1200" dirty="0">
                <a:ea typeface="Times New Roman"/>
              </a:rPr>
              <a:t>the HCP </a:t>
            </a:r>
            <a:r>
              <a:rPr lang="en-US" sz="1200" b="1" dirty="0">
                <a:ea typeface="Times New Roman"/>
              </a:rPr>
              <a:t>IS</a:t>
            </a:r>
            <a:r>
              <a:rPr lang="en-US" sz="1200" dirty="0">
                <a:ea typeface="Times New Roman"/>
              </a:rPr>
              <a:t> </a:t>
            </a:r>
            <a:r>
              <a:rPr lang="en-US" sz="1200" b="1" dirty="0">
                <a:ea typeface="Times New Roman"/>
              </a:rPr>
              <a:t>NOT</a:t>
            </a:r>
            <a:r>
              <a:rPr lang="en-US" sz="1200" dirty="0">
                <a:ea typeface="Times New Roman"/>
              </a:rPr>
              <a:t> listed in the database tables, then the HCP </a:t>
            </a:r>
            <a:r>
              <a:rPr lang="en-US" sz="1200" b="1" dirty="0">
                <a:ea typeface="Times New Roman"/>
              </a:rPr>
              <a:t>IS</a:t>
            </a:r>
            <a:r>
              <a:rPr lang="en-US" sz="1200" dirty="0">
                <a:ea typeface="Times New Roman"/>
              </a:rPr>
              <a:t> </a:t>
            </a:r>
            <a:r>
              <a:rPr lang="en-US" sz="1200" b="1" dirty="0">
                <a:ea typeface="Times New Roman"/>
              </a:rPr>
              <a:t>NOT</a:t>
            </a:r>
            <a:r>
              <a:rPr lang="en-US" sz="1200" dirty="0">
                <a:ea typeface="Times New Roman"/>
              </a:rPr>
              <a:t> a LA Public Servant. Proceed with the contract process. This HCP </a:t>
            </a:r>
            <a:r>
              <a:rPr lang="en-US" sz="1200" b="1" dirty="0">
                <a:ea typeface="Times New Roman"/>
              </a:rPr>
              <a:t>MAY BE</a:t>
            </a:r>
            <a:r>
              <a:rPr lang="en-US" sz="1200" dirty="0">
                <a:ea typeface="Times New Roman"/>
              </a:rPr>
              <a:t> engaged as a consultant or speaker.</a:t>
            </a:r>
            <a:endParaRPr lang="en-US" sz="1200" dirty="0">
              <a:latin typeface="Times New Roman"/>
              <a:ea typeface="Times New Roman"/>
            </a:endParaRPr>
          </a:p>
          <a:p>
            <a:pPr marL="742950" marR="0" lvl="1" indent="-285750">
              <a:spcBef>
                <a:spcPts val="0"/>
              </a:spcBef>
              <a:spcAft>
                <a:spcPts val="0"/>
              </a:spcAft>
              <a:buFont typeface="+mj-lt"/>
              <a:buAutoNum type="alphaLcPeriod"/>
              <a:tabLst>
                <a:tab pos="685800" algn="l"/>
              </a:tabLst>
            </a:pPr>
            <a:r>
              <a:rPr lang="en-US" sz="1200" dirty="0">
                <a:ea typeface="Times New Roman"/>
              </a:rPr>
              <a:t>If the HCP </a:t>
            </a:r>
            <a:r>
              <a:rPr lang="en-US" sz="1200" b="1" dirty="0">
                <a:ea typeface="Times New Roman"/>
              </a:rPr>
              <a:t>IS</a:t>
            </a:r>
            <a:r>
              <a:rPr lang="en-US" sz="1200" dirty="0">
                <a:ea typeface="Times New Roman"/>
              </a:rPr>
              <a:t> listed in the database tables, then proceed to Step 3</a:t>
            </a:r>
            <a:r>
              <a:rPr lang="en-US" sz="1200" dirty="0" smtClean="0">
                <a:ea typeface="Times New Roman"/>
              </a:rPr>
              <a:t>.</a:t>
            </a:r>
          </a:p>
          <a:p>
            <a:pPr marL="742950" marR="0" lvl="1" indent="-285750">
              <a:spcBef>
                <a:spcPts val="0"/>
              </a:spcBef>
              <a:spcAft>
                <a:spcPts val="0"/>
              </a:spcAft>
              <a:buFont typeface="+mj-lt"/>
              <a:buAutoNum type="alphaLcPeriod"/>
              <a:tabLst>
                <a:tab pos="685800" algn="l"/>
              </a:tabLst>
            </a:pPr>
            <a:endParaRPr lang="en-US" sz="1200" dirty="0">
              <a:latin typeface="Times New Roman"/>
              <a:ea typeface="Times New Roman"/>
            </a:endParaRPr>
          </a:p>
          <a:p>
            <a:pPr marL="342900" marR="0" lvl="0" indent="-342900">
              <a:spcBef>
                <a:spcPts val="0"/>
              </a:spcBef>
              <a:spcAft>
                <a:spcPts val="0"/>
              </a:spcAft>
              <a:buFont typeface="+mj-lt"/>
              <a:buAutoNum type="arabicParenR"/>
              <a:tabLst>
                <a:tab pos="228600" algn="l"/>
              </a:tabLst>
            </a:pPr>
            <a:r>
              <a:rPr lang="en-US" sz="1200" b="1" u="sng" dirty="0">
                <a:ea typeface="Calibri"/>
              </a:rPr>
              <a:t>Have the HCP attest to the 3 Questions (from Legal)</a:t>
            </a:r>
            <a:r>
              <a:rPr lang="en-US" sz="1200" b="1" dirty="0">
                <a:ea typeface="Calibri"/>
              </a:rPr>
              <a:t>—</a:t>
            </a:r>
            <a:endParaRPr lang="en-US" sz="1200" dirty="0">
              <a:latin typeface="Times New Roman"/>
              <a:ea typeface="Times New Roman"/>
            </a:endParaRPr>
          </a:p>
          <a:p>
            <a:pPr marL="1143000" marR="0" lvl="2" indent="-228600">
              <a:spcBef>
                <a:spcPts val="0"/>
              </a:spcBef>
              <a:spcAft>
                <a:spcPts val="0"/>
              </a:spcAft>
              <a:buFont typeface="+mj-lt"/>
              <a:buAutoNum type="romanLcPeriod"/>
              <a:tabLst>
                <a:tab pos="1362710" algn="l"/>
              </a:tabLst>
            </a:pPr>
            <a:r>
              <a:rPr lang="en-US" sz="1200" b="1" dirty="0">
                <a:ea typeface="Calibri"/>
              </a:rPr>
              <a:t>Does the HCP teach or perform any duties whatsoever for LSU or any other public government entity? </a:t>
            </a:r>
            <a:endParaRPr lang="en-US" sz="1200" dirty="0">
              <a:latin typeface="Times New Roman"/>
              <a:ea typeface="Times New Roman"/>
            </a:endParaRPr>
          </a:p>
          <a:p>
            <a:pPr marL="1143000" marR="0" lvl="2" indent="-228600">
              <a:spcBef>
                <a:spcPts val="0"/>
              </a:spcBef>
              <a:spcAft>
                <a:spcPts val="0"/>
              </a:spcAft>
              <a:buFont typeface="+mj-lt"/>
              <a:buAutoNum type="romanLcPeriod"/>
              <a:tabLst>
                <a:tab pos="1362710" algn="l"/>
              </a:tabLst>
            </a:pPr>
            <a:r>
              <a:rPr lang="en-US" sz="1200" b="1" dirty="0">
                <a:ea typeface="Calibri"/>
              </a:rPr>
              <a:t>Is the HCP under the supervision or authority of any LSU or LA state government employee(s)? </a:t>
            </a:r>
            <a:endParaRPr lang="en-US" sz="1200" dirty="0">
              <a:latin typeface="Times New Roman"/>
              <a:ea typeface="Times New Roman"/>
            </a:endParaRPr>
          </a:p>
          <a:p>
            <a:pPr marL="1143000" marR="0" lvl="2" indent="-228600">
              <a:spcBef>
                <a:spcPts val="0"/>
              </a:spcBef>
              <a:spcAft>
                <a:spcPts val="0"/>
              </a:spcAft>
              <a:buFont typeface="+mj-lt"/>
              <a:buAutoNum type="romanLcPeriod"/>
              <a:tabLst>
                <a:tab pos="1362710" algn="l"/>
              </a:tabLst>
            </a:pPr>
            <a:r>
              <a:rPr lang="en-US" sz="1200" b="1" dirty="0">
                <a:ea typeface="Calibri"/>
              </a:rPr>
              <a:t>Does the HCP receive any salary or compensation whatsoever from LSU or any other public government entity?</a:t>
            </a:r>
            <a:endParaRPr lang="en-US" sz="1200" dirty="0">
              <a:latin typeface="Times New Roman"/>
              <a:ea typeface="Times New Roman"/>
            </a:endParaRPr>
          </a:p>
          <a:p>
            <a:pPr marL="685800" lvl="1" indent="-228600">
              <a:buFont typeface="+mj-lt"/>
              <a:buAutoNum type="alphaLcPeriod"/>
              <a:tabLst>
                <a:tab pos="685800" algn="l"/>
              </a:tabLst>
            </a:pPr>
            <a:r>
              <a:rPr lang="en-US" sz="1200" dirty="0">
                <a:ea typeface="Calibri"/>
              </a:rPr>
              <a:t>If the HCP answers </a:t>
            </a:r>
            <a:r>
              <a:rPr lang="en-US" sz="1200" b="1" dirty="0">
                <a:ea typeface="Calibri"/>
              </a:rPr>
              <a:t>NO</a:t>
            </a:r>
            <a:r>
              <a:rPr lang="en-US" sz="1200" dirty="0">
                <a:ea typeface="Calibri"/>
              </a:rPr>
              <a:t> to </a:t>
            </a:r>
            <a:r>
              <a:rPr lang="en-US" sz="1200" b="1" dirty="0">
                <a:ea typeface="Calibri"/>
              </a:rPr>
              <a:t>ALL</a:t>
            </a:r>
            <a:r>
              <a:rPr lang="en-US" sz="1200" dirty="0">
                <a:ea typeface="Calibri"/>
              </a:rPr>
              <a:t> the questions, then proceed with the contract process. This HCP </a:t>
            </a:r>
            <a:r>
              <a:rPr lang="en-US" sz="1200" b="1" dirty="0">
                <a:ea typeface="Calibri"/>
              </a:rPr>
              <a:t>IS</a:t>
            </a:r>
            <a:r>
              <a:rPr lang="en-US" sz="1200" dirty="0">
                <a:ea typeface="Calibri"/>
              </a:rPr>
              <a:t> </a:t>
            </a:r>
            <a:r>
              <a:rPr lang="en-US" sz="1200" b="1" dirty="0">
                <a:ea typeface="Calibri"/>
              </a:rPr>
              <a:t>NOT</a:t>
            </a:r>
            <a:r>
              <a:rPr lang="en-US" sz="1200" dirty="0">
                <a:ea typeface="Calibri"/>
              </a:rPr>
              <a:t> a LA Public Servant and </a:t>
            </a:r>
            <a:r>
              <a:rPr lang="en-US" sz="1200" b="1" dirty="0">
                <a:ea typeface="Calibri"/>
              </a:rPr>
              <a:t>MAY BE</a:t>
            </a:r>
            <a:r>
              <a:rPr lang="en-US" sz="1200" dirty="0">
                <a:ea typeface="Calibri"/>
              </a:rPr>
              <a:t> engaged as a consultant or speaker</a:t>
            </a:r>
            <a:r>
              <a:rPr lang="en-US" sz="1200" dirty="0" smtClean="0">
                <a:ea typeface="Calibri"/>
              </a:rPr>
              <a:t>.</a:t>
            </a:r>
            <a:r>
              <a:rPr lang="en-US" sz="1400" b="1" dirty="0" smtClean="0">
                <a:ea typeface="Calibri"/>
              </a:rPr>
              <a:t>*</a:t>
            </a:r>
            <a:endParaRPr lang="en-US" sz="1400" b="1" dirty="0" smtClean="0">
              <a:latin typeface="Times New Roman"/>
              <a:ea typeface="Calibri"/>
            </a:endParaRPr>
          </a:p>
          <a:p>
            <a:pPr marL="685800" lvl="1" indent="-228600">
              <a:buFont typeface="+mj-lt"/>
              <a:buAutoNum type="alphaLcPeriod"/>
              <a:tabLst>
                <a:tab pos="685800" algn="l"/>
              </a:tabLst>
            </a:pPr>
            <a:r>
              <a:rPr lang="en-US" sz="1200" dirty="0" smtClean="0">
                <a:ea typeface="Calibri"/>
              </a:rPr>
              <a:t>If </a:t>
            </a:r>
            <a:r>
              <a:rPr lang="en-US" sz="1200" dirty="0">
                <a:ea typeface="Calibri"/>
              </a:rPr>
              <a:t>the HCP answers </a:t>
            </a:r>
            <a:r>
              <a:rPr lang="en-US" sz="1200" b="1" dirty="0">
                <a:ea typeface="Calibri"/>
              </a:rPr>
              <a:t>YES</a:t>
            </a:r>
            <a:r>
              <a:rPr lang="en-US" sz="1200" dirty="0">
                <a:ea typeface="Calibri"/>
              </a:rPr>
              <a:t> to any question, then </a:t>
            </a:r>
            <a:r>
              <a:rPr lang="en-US" sz="1200" b="1" dirty="0">
                <a:ea typeface="Calibri"/>
              </a:rPr>
              <a:t>PAUSE</a:t>
            </a:r>
            <a:r>
              <a:rPr lang="en-US" sz="1200" dirty="0">
                <a:ea typeface="Calibri"/>
              </a:rPr>
              <a:t> the contract process. This HCP </a:t>
            </a:r>
            <a:r>
              <a:rPr lang="en-US" sz="1200" b="1" dirty="0">
                <a:ea typeface="Calibri"/>
              </a:rPr>
              <a:t>IS</a:t>
            </a:r>
            <a:r>
              <a:rPr lang="en-US" sz="1200" dirty="0">
                <a:ea typeface="Calibri"/>
              </a:rPr>
              <a:t> a LA Public Servant. Proceed to Step 4a or </a:t>
            </a:r>
            <a:r>
              <a:rPr lang="en-US" sz="1200" dirty="0" smtClean="0">
                <a:ea typeface="Calibri"/>
              </a:rPr>
              <a:t>4b.</a:t>
            </a:r>
            <a:endParaRPr lang="en-US" sz="1200" dirty="0" smtClean="0">
              <a:latin typeface="Times New Roman"/>
              <a:ea typeface="Times New Roman"/>
            </a:endParaRPr>
          </a:p>
          <a:p>
            <a:pPr marL="694690" marR="0">
              <a:spcBef>
                <a:spcPts val="0"/>
              </a:spcBef>
              <a:spcAft>
                <a:spcPts val="0"/>
              </a:spcAft>
            </a:pPr>
            <a:r>
              <a:rPr lang="en-US" sz="1200" dirty="0" smtClean="0">
                <a:ea typeface="Times New Roman"/>
              </a:rPr>
              <a:t> </a:t>
            </a:r>
            <a:endParaRPr lang="en-US" sz="1200" dirty="0">
              <a:latin typeface="Times New Roman"/>
              <a:ea typeface="Times New Roman"/>
            </a:endParaRPr>
          </a:p>
          <a:p>
            <a:pPr marL="573088" marR="0" indent="-573088">
              <a:spcBef>
                <a:spcPts val="0"/>
              </a:spcBef>
              <a:spcAft>
                <a:spcPts val="0"/>
              </a:spcAft>
            </a:pPr>
            <a:r>
              <a:rPr lang="en-US" sz="1200" b="1" dirty="0" smtClean="0">
                <a:ea typeface="Calibri"/>
              </a:rPr>
              <a:t>4a)       </a:t>
            </a:r>
            <a:r>
              <a:rPr lang="en-US" sz="1200" b="1" u="sng" dirty="0" smtClean="0">
                <a:ea typeface="Calibri"/>
              </a:rPr>
              <a:t>Speaker Contract ONLY (Speaker Training, Promotional Speaker Programs, etc.)</a:t>
            </a:r>
            <a:r>
              <a:rPr lang="en-US" sz="1200" b="1" dirty="0" smtClean="0">
                <a:ea typeface="Calibri"/>
              </a:rPr>
              <a:t>—</a:t>
            </a:r>
            <a:endParaRPr lang="en-US" sz="1200" dirty="0" smtClean="0">
              <a:latin typeface="Times New Roman"/>
              <a:ea typeface="Times New Roman"/>
            </a:endParaRPr>
          </a:p>
          <a:p>
            <a:pPr marL="742950" marR="0" lvl="1" indent="-285750">
              <a:spcBef>
                <a:spcPts val="0"/>
              </a:spcBef>
              <a:spcAft>
                <a:spcPts val="0"/>
              </a:spcAft>
              <a:buFont typeface="+mj-lt"/>
              <a:buAutoNum type="alphaLcPeriod"/>
              <a:tabLst>
                <a:tab pos="914400" algn="l"/>
              </a:tabLst>
            </a:pPr>
            <a:r>
              <a:rPr lang="en-US" sz="1200" dirty="0" smtClean="0">
                <a:ea typeface="Calibri"/>
              </a:rPr>
              <a:t>If </a:t>
            </a:r>
            <a:r>
              <a:rPr lang="en-US" sz="1200" dirty="0">
                <a:ea typeface="Calibri"/>
              </a:rPr>
              <a:t>the LA HCP-PS is being contracted as a Speaker, then </a:t>
            </a:r>
            <a:r>
              <a:rPr lang="en-US" sz="1200" b="1" dirty="0">
                <a:ea typeface="Calibri"/>
              </a:rPr>
              <a:t>STOP</a:t>
            </a:r>
            <a:r>
              <a:rPr lang="en-US" sz="1200" dirty="0">
                <a:ea typeface="Calibri"/>
              </a:rPr>
              <a:t> the contract process. This LA HCP-PS may </a:t>
            </a:r>
            <a:r>
              <a:rPr lang="en-US" sz="1200" b="1" dirty="0">
                <a:ea typeface="Calibri"/>
              </a:rPr>
              <a:t>NOT</a:t>
            </a:r>
            <a:r>
              <a:rPr lang="en-US" sz="1200" dirty="0">
                <a:ea typeface="Calibri"/>
              </a:rPr>
              <a:t> be engaged as a Speaker, as this is strictly </a:t>
            </a:r>
            <a:r>
              <a:rPr lang="en-US" sz="1200" b="1" dirty="0">
                <a:ea typeface="Calibri"/>
              </a:rPr>
              <a:t>PROHIBITED</a:t>
            </a:r>
            <a:r>
              <a:rPr lang="en-US" sz="1200" dirty="0">
                <a:ea typeface="Calibri"/>
              </a:rPr>
              <a:t> by LA law. </a:t>
            </a:r>
            <a:r>
              <a:rPr lang="en-US" sz="1200" b="1" dirty="0">
                <a:ea typeface="Calibri"/>
              </a:rPr>
              <a:t>END</a:t>
            </a:r>
            <a:r>
              <a:rPr lang="en-US" sz="1200" dirty="0">
                <a:ea typeface="Calibri"/>
              </a:rPr>
              <a:t>.</a:t>
            </a:r>
            <a:endParaRPr lang="en-US" sz="1200" dirty="0">
              <a:latin typeface="Times New Roman"/>
              <a:ea typeface="Times New Roman"/>
            </a:endParaRPr>
          </a:p>
          <a:p>
            <a:pPr marL="694690" marR="0">
              <a:spcBef>
                <a:spcPts val="0"/>
              </a:spcBef>
              <a:spcAft>
                <a:spcPts val="0"/>
              </a:spcAft>
            </a:pPr>
            <a:r>
              <a:rPr lang="en-US" sz="1200" dirty="0">
                <a:ea typeface="Times New Roman"/>
              </a:rPr>
              <a:t> </a:t>
            </a:r>
            <a:endParaRPr lang="en-US" sz="1200" dirty="0">
              <a:latin typeface="Times New Roman"/>
              <a:ea typeface="Times New Roman"/>
            </a:endParaRPr>
          </a:p>
          <a:p>
            <a:pPr>
              <a:tabLst>
                <a:tab pos="171450" algn="l"/>
                <a:tab pos="174625" algn="l"/>
                <a:tab pos="282575" algn="l"/>
                <a:tab pos="339725" algn="l"/>
                <a:tab pos="398463" algn="l"/>
              </a:tabLst>
            </a:pPr>
            <a:r>
              <a:rPr lang="en-US" sz="1200" b="1" dirty="0">
                <a:ea typeface="Calibri"/>
              </a:rPr>
              <a:t>4b) </a:t>
            </a:r>
            <a:r>
              <a:rPr lang="en-US" sz="1200" b="1" dirty="0" smtClean="0">
                <a:ea typeface="Calibri"/>
              </a:rPr>
              <a:t>      </a:t>
            </a:r>
            <a:r>
              <a:rPr lang="en-US" sz="1200" b="1" u="sng" dirty="0" smtClean="0">
                <a:ea typeface="Calibri"/>
              </a:rPr>
              <a:t>Consulting </a:t>
            </a:r>
            <a:r>
              <a:rPr lang="en-US" sz="1200" b="1" u="sng" dirty="0">
                <a:ea typeface="Calibri"/>
              </a:rPr>
              <a:t>Contract ONLY (Advisory Board, General Consulting, Sales Force </a:t>
            </a:r>
            <a:r>
              <a:rPr lang="en-US" sz="1200" b="1" u="sng" dirty="0" smtClean="0">
                <a:ea typeface="Calibri"/>
              </a:rPr>
              <a:t>Training,</a:t>
            </a:r>
            <a:r>
              <a:rPr lang="en-US" sz="1200" dirty="0" smtClean="0">
                <a:latin typeface="Times New Roman"/>
                <a:ea typeface="Calibri"/>
              </a:rPr>
              <a:t> </a:t>
            </a:r>
            <a:r>
              <a:rPr lang="en-US" sz="1200" b="1" u="sng" dirty="0" smtClean="0">
                <a:ea typeface="Calibri"/>
              </a:rPr>
              <a:t>Spokesperson/Media </a:t>
            </a:r>
            <a:r>
              <a:rPr lang="en-US" sz="1200" b="1" u="sng" dirty="0">
                <a:ea typeface="Calibri"/>
              </a:rPr>
              <a:t>Training, CME activities, </a:t>
            </a:r>
            <a:r>
              <a:rPr lang="en-US" sz="1200" b="1" dirty="0">
                <a:ea typeface="Calibri"/>
              </a:rPr>
              <a:t>etc.)—</a:t>
            </a:r>
            <a:endParaRPr lang="en-US" sz="1200" dirty="0">
              <a:latin typeface="Times New Roman"/>
              <a:ea typeface="Times New Roman"/>
            </a:endParaRPr>
          </a:p>
          <a:p>
            <a:pPr marL="914400" marR="0">
              <a:spcBef>
                <a:spcPts val="0"/>
              </a:spcBef>
              <a:spcAft>
                <a:spcPts val="0"/>
              </a:spcAft>
            </a:pPr>
            <a:r>
              <a:rPr lang="en-US" sz="1200" u="sng" dirty="0">
                <a:ea typeface="Calibri"/>
              </a:rPr>
              <a:t>Confirm that the LA HCP-PS possesses</a:t>
            </a:r>
            <a:r>
              <a:rPr lang="en-US" sz="1200" dirty="0">
                <a:ea typeface="Calibri"/>
              </a:rPr>
              <a:t>—</a:t>
            </a:r>
            <a:endParaRPr lang="en-US" sz="1200" dirty="0">
              <a:latin typeface="Times New Roman"/>
              <a:ea typeface="Times New Roman"/>
            </a:endParaRPr>
          </a:p>
          <a:p>
            <a:pPr marL="1600200" marR="0" lvl="3" indent="-228600">
              <a:spcBef>
                <a:spcPts val="0"/>
              </a:spcBef>
              <a:spcAft>
                <a:spcPts val="0"/>
              </a:spcAft>
              <a:buFont typeface="+mj-lt"/>
              <a:buAutoNum type="romanLcPeriod"/>
              <a:tabLst>
                <a:tab pos="1828800" algn="l"/>
              </a:tabLst>
            </a:pPr>
            <a:r>
              <a:rPr lang="en-US" sz="1200" dirty="0">
                <a:ea typeface="Calibri"/>
              </a:rPr>
              <a:t>The applicable subject-matter expertise; </a:t>
            </a:r>
            <a:r>
              <a:rPr lang="en-US" sz="1200" b="1" dirty="0">
                <a:ea typeface="Calibri"/>
              </a:rPr>
              <a:t>AND</a:t>
            </a:r>
            <a:endParaRPr lang="en-US" sz="1200" dirty="0">
              <a:latin typeface="Times New Roman"/>
              <a:ea typeface="Times New Roman"/>
            </a:endParaRPr>
          </a:p>
          <a:p>
            <a:pPr marL="1600200" marR="0" lvl="3" indent="-228600">
              <a:spcBef>
                <a:spcPts val="0"/>
              </a:spcBef>
              <a:spcAft>
                <a:spcPts val="0"/>
              </a:spcAft>
              <a:buFont typeface="+mj-lt"/>
              <a:buAutoNum type="romanLcPeriod"/>
              <a:tabLst>
                <a:tab pos="1828800" algn="l"/>
              </a:tabLst>
            </a:pPr>
            <a:r>
              <a:rPr lang="en-US" sz="1200" dirty="0">
                <a:ea typeface="Calibri"/>
              </a:rPr>
              <a:t>Written permission to serve as a consultant from his/her supervisor at the respective public organization.</a:t>
            </a:r>
            <a:endParaRPr lang="en-US" sz="1200" dirty="0">
              <a:latin typeface="Times New Roman"/>
              <a:ea typeface="Times New Roman"/>
            </a:endParaRPr>
          </a:p>
          <a:p>
            <a:pPr marL="800100" lvl="1" indent="-342900">
              <a:buFont typeface="+mj-lt"/>
              <a:buAutoNum type="alphaLcPeriod"/>
              <a:tabLst>
                <a:tab pos="685800" algn="l"/>
              </a:tabLst>
            </a:pPr>
            <a:r>
              <a:rPr lang="en-US" sz="1200" dirty="0">
                <a:ea typeface="Calibri"/>
              </a:rPr>
              <a:t>If the LA HCP-PS confirms </a:t>
            </a:r>
            <a:r>
              <a:rPr lang="en-US" sz="1200" b="1" dirty="0">
                <a:ea typeface="Calibri"/>
              </a:rPr>
              <a:t>BOTH</a:t>
            </a:r>
            <a:r>
              <a:rPr lang="en-US" sz="1200" dirty="0">
                <a:ea typeface="Calibri"/>
              </a:rPr>
              <a:t> of the above stipulations, then proceed with the contract process. This LA HCP-PS </a:t>
            </a:r>
            <a:r>
              <a:rPr lang="en-US" sz="1200" b="1" dirty="0">
                <a:ea typeface="Calibri"/>
              </a:rPr>
              <a:t>MAY</a:t>
            </a:r>
            <a:r>
              <a:rPr lang="en-US" sz="1200" dirty="0">
                <a:ea typeface="Calibri"/>
              </a:rPr>
              <a:t> </a:t>
            </a:r>
            <a:r>
              <a:rPr lang="en-US" sz="1200" b="1" dirty="0">
                <a:ea typeface="Calibri"/>
              </a:rPr>
              <a:t>BE</a:t>
            </a:r>
            <a:r>
              <a:rPr lang="en-US" sz="1200" dirty="0">
                <a:ea typeface="Calibri"/>
              </a:rPr>
              <a:t> engaged as a consultant. </a:t>
            </a:r>
            <a:r>
              <a:rPr lang="en-US" sz="1200" b="1" dirty="0">
                <a:ea typeface="Calibri"/>
              </a:rPr>
              <a:t>END</a:t>
            </a:r>
            <a:r>
              <a:rPr lang="en-US" sz="1200" dirty="0">
                <a:ea typeface="Calibri"/>
              </a:rPr>
              <a:t>.</a:t>
            </a:r>
            <a:endParaRPr lang="en-US" sz="1200" dirty="0">
              <a:latin typeface="Times New Roman"/>
              <a:ea typeface="Times New Roman"/>
            </a:endParaRPr>
          </a:p>
          <a:p>
            <a:pPr marL="800100" lvl="1" indent="-342900">
              <a:buFont typeface="+mj-lt"/>
              <a:buAutoNum type="alphaLcPeriod"/>
              <a:tabLst>
                <a:tab pos="685800" algn="l"/>
              </a:tabLst>
            </a:pPr>
            <a:r>
              <a:rPr lang="en-US" sz="1200" dirty="0">
                <a:ea typeface="Calibri"/>
              </a:rPr>
              <a:t>If the LA HCP-PS </a:t>
            </a:r>
            <a:r>
              <a:rPr lang="en-US" sz="1200" b="1" dirty="0">
                <a:ea typeface="Calibri"/>
              </a:rPr>
              <a:t>CANNOT</a:t>
            </a:r>
            <a:r>
              <a:rPr lang="en-US" sz="1200" dirty="0">
                <a:ea typeface="Calibri"/>
              </a:rPr>
              <a:t> confirm </a:t>
            </a:r>
            <a:r>
              <a:rPr lang="en-US" sz="1200" b="1" dirty="0">
                <a:ea typeface="Calibri"/>
              </a:rPr>
              <a:t>BOTH</a:t>
            </a:r>
            <a:r>
              <a:rPr lang="en-US" sz="1200" dirty="0">
                <a:ea typeface="Calibri"/>
              </a:rPr>
              <a:t> of the above stipulations, then </a:t>
            </a:r>
            <a:r>
              <a:rPr lang="en-US" sz="1200" b="1" dirty="0">
                <a:ea typeface="Calibri"/>
              </a:rPr>
              <a:t>STOP</a:t>
            </a:r>
            <a:r>
              <a:rPr lang="en-US" sz="1200" dirty="0">
                <a:ea typeface="Calibri"/>
              </a:rPr>
              <a:t> the contract process. This LA HCP-PS </a:t>
            </a:r>
            <a:r>
              <a:rPr lang="en-US" sz="1200" b="1" dirty="0">
                <a:ea typeface="Calibri"/>
              </a:rPr>
              <a:t>MAY</a:t>
            </a:r>
            <a:r>
              <a:rPr lang="en-US" sz="1200" dirty="0">
                <a:ea typeface="Calibri"/>
              </a:rPr>
              <a:t> </a:t>
            </a:r>
            <a:r>
              <a:rPr lang="en-US" sz="1200" b="1" dirty="0">
                <a:ea typeface="Calibri"/>
              </a:rPr>
              <a:t>NOT</a:t>
            </a:r>
            <a:r>
              <a:rPr lang="en-US" sz="1200" dirty="0">
                <a:ea typeface="Calibri"/>
              </a:rPr>
              <a:t> be engaged as a consultant. </a:t>
            </a:r>
            <a:r>
              <a:rPr lang="en-US" sz="1200" b="1" dirty="0">
                <a:ea typeface="Calibri"/>
              </a:rPr>
              <a:t>END</a:t>
            </a:r>
            <a:r>
              <a:rPr lang="en-US" sz="1200" dirty="0">
                <a:ea typeface="Calibri"/>
              </a:rPr>
              <a:t>.</a:t>
            </a:r>
            <a:endParaRPr lang="en-US" sz="1200" dirty="0">
              <a:effectLst/>
              <a:latin typeface="Times New Roman"/>
              <a:ea typeface="Times New Roman"/>
            </a:endParaRPr>
          </a:p>
        </p:txBody>
      </p:sp>
      <p:sp>
        <p:nvSpPr>
          <p:cNvPr id="4" name="TextBox 3"/>
          <p:cNvSpPr txBox="1"/>
          <p:nvPr/>
        </p:nvSpPr>
        <p:spPr>
          <a:xfrm>
            <a:off x="4876800" y="1447800"/>
            <a:ext cx="4191000" cy="430887"/>
          </a:xfrm>
          <a:prstGeom prst="rect">
            <a:avLst/>
          </a:prstGeom>
          <a:noFill/>
          <a:ln>
            <a:solidFill>
              <a:srgbClr val="000000"/>
            </a:solidFill>
          </a:ln>
        </p:spPr>
        <p:txBody>
          <a:bodyPr wrap="square" lIns="0" tIns="0" rIns="0" bIns="0" rtlCol="0">
            <a:spAutoFit/>
          </a:bodyPr>
          <a:lstStyle/>
          <a:p>
            <a:pPr algn="ctr"/>
            <a:r>
              <a:rPr lang="en-US" sz="900" b="1" dirty="0" smtClean="0">
                <a:solidFill>
                  <a:srgbClr val="000000"/>
                </a:solidFill>
                <a:latin typeface="Verdana"/>
                <a:cs typeface="Verdana"/>
              </a:rPr>
              <a:t>*Records of correspondence with the HCP confirming non-Public Servant status should be documented and included on any value transfer uploads associated with the contract</a:t>
            </a:r>
            <a:r>
              <a:rPr lang="en-US" sz="1000" b="1" dirty="0" smtClean="0">
                <a:solidFill>
                  <a:srgbClr val="000000"/>
                </a:solidFill>
                <a:latin typeface="Verdana"/>
                <a:cs typeface="Verdana"/>
              </a:rPr>
              <a:t>.</a:t>
            </a:r>
          </a:p>
        </p:txBody>
      </p:sp>
    </p:spTree>
    <p:extLst>
      <p:ext uri="{BB962C8B-B14F-4D97-AF65-F5344CB8AC3E}">
        <p14:creationId xmlns:p14="http://schemas.microsoft.com/office/powerpoint/2010/main" val="35823201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_mdd_templatev01_100413">
  <a:themeElements>
    <a:clrScheme name="Custom 15">
      <a:dk1>
        <a:srgbClr val="555555"/>
      </a:dk1>
      <a:lt1>
        <a:srgbClr val="FFFFFF"/>
      </a:lt1>
      <a:dk2>
        <a:srgbClr val="BABABA"/>
      </a:dk2>
      <a:lt2>
        <a:srgbClr val="28005C"/>
      </a:lt2>
      <a:accent1>
        <a:srgbClr val="F30617"/>
      </a:accent1>
      <a:accent2>
        <a:srgbClr val="001648"/>
      </a:accent2>
      <a:accent3>
        <a:srgbClr val="5E4085"/>
      </a:accent3>
      <a:accent4>
        <a:srgbClr val="878787"/>
      </a:accent4>
      <a:accent5>
        <a:srgbClr val="405076"/>
      </a:accent5>
      <a:accent6>
        <a:srgbClr val="555555"/>
      </a:accent6>
      <a:hlink>
        <a:srgbClr val="808AA3"/>
      </a:hlink>
      <a:folHlink>
        <a:srgbClr val="FA9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latin typeface="Verdana"/>
            <a:cs typeface="Verdana"/>
          </a:defRPr>
        </a:defPPr>
      </a:lstStyle>
    </a:txDef>
  </a:objectDefaults>
  <a:extraClrSchemeLst/>
</a:theme>
</file>

<file path=ppt/theme/theme2.xml><?xml version="1.0" encoding="utf-8"?>
<a:theme xmlns:a="http://schemas.openxmlformats.org/drawingml/2006/main" name="1_int_mdd_templatev01_100413">
  <a:themeElements>
    <a:clrScheme name="Custom 15">
      <a:dk1>
        <a:srgbClr val="555555"/>
      </a:dk1>
      <a:lt1>
        <a:srgbClr val="FFFFFF"/>
      </a:lt1>
      <a:dk2>
        <a:srgbClr val="BABABA"/>
      </a:dk2>
      <a:lt2>
        <a:srgbClr val="28005C"/>
      </a:lt2>
      <a:accent1>
        <a:srgbClr val="F30617"/>
      </a:accent1>
      <a:accent2>
        <a:srgbClr val="001648"/>
      </a:accent2>
      <a:accent3>
        <a:srgbClr val="5E4085"/>
      </a:accent3>
      <a:accent4>
        <a:srgbClr val="878787"/>
      </a:accent4>
      <a:accent5>
        <a:srgbClr val="405076"/>
      </a:accent5>
      <a:accent6>
        <a:srgbClr val="555555"/>
      </a:accent6>
      <a:hlink>
        <a:srgbClr val="808AA3"/>
      </a:hlink>
      <a:folHlink>
        <a:srgbClr val="FA9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latin typeface="Verdana"/>
            <a:cs typeface="Verdana"/>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1040</Words>
  <Application>Microsoft Office PowerPoint</Application>
  <PresentationFormat>On-screen Show (4:3)</PresentationFormat>
  <Paragraphs>208</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int_mdd_templatev01_100413</vt:lpstr>
      <vt:lpstr>1_int_mdd_templatev01_100413</vt:lpstr>
      <vt:lpstr> State Reporting Supplier Validation Guide— Contracting with Louisiana HCP-Public Servants  </vt:lpstr>
      <vt:lpstr>Purpose</vt:lpstr>
      <vt:lpstr>Policy Reference  Sources</vt:lpstr>
      <vt:lpstr>LA Public Servant  Overview</vt:lpstr>
      <vt:lpstr>LA Public Servant  Overview</vt:lpstr>
      <vt:lpstr>Validation Resources</vt:lpstr>
      <vt:lpstr>LSUHSC  Employee Directory</vt:lpstr>
      <vt:lpstr>LA Compliance Audit Excel Search Tool</vt:lpstr>
      <vt:lpstr>Validation  Process Steps</vt:lpstr>
      <vt:lpstr>PGHCC Contact Information</vt:lpstr>
    </vt:vector>
  </TitlesOfParts>
  <Company>Johnson &amp; Johnson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Reporting— Louisiana Compliance Policy Reevaluation</dc:title>
  <dc:creator>Sean Cavanaugh</dc:creator>
  <cp:lastModifiedBy>Young, Brian [HCCUS]</cp:lastModifiedBy>
  <cp:revision>124</cp:revision>
  <dcterms:created xsi:type="dcterms:W3CDTF">2014-04-01T15:50:36Z</dcterms:created>
  <dcterms:modified xsi:type="dcterms:W3CDTF">2015-01-20T17:07:40Z</dcterms:modified>
</cp:coreProperties>
</file>